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4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59"/>
  </p:notesMasterIdLst>
  <p:sldIdLst>
    <p:sldId id="256" r:id="rId5"/>
    <p:sldId id="355" r:id="rId6"/>
    <p:sldId id="405" r:id="rId7"/>
    <p:sldId id="404" r:id="rId8"/>
    <p:sldId id="371" r:id="rId9"/>
    <p:sldId id="387" r:id="rId10"/>
    <p:sldId id="388" r:id="rId11"/>
    <p:sldId id="385" r:id="rId12"/>
    <p:sldId id="381" r:id="rId13"/>
    <p:sldId id="403" r:id="rId14"/>
    <p:sldId id="402" r:id="rId15"/>
    <p:sldId id="260" r:id="rId16"/>
    <p:sldId id="353" r:id="rId17"/>
    <p:sldId id="356" r:id="rId18"/>
    <p:sldId id="357" r:id="rId19"/>
    <p:sldId id="359" r:id="rId20"/>
    <p:sldId id="360" r:id="rId21"/>
    <p:sldId id="361" r:id="rId22"/>
    <p:sldId id="311" r:id="rId23"/>
    <p:sldId id="319" r:id="rId24"/>
    <p:sldId id="358" r:id="rId25"/>
    <p:sldId id="321" r:id="rId26"/>
    <p:sldId id="351" r:id="rId27"/>
    <p:sldId id="320" r:id="rId28"/>
    <p:sldId id="362" r:id="rId29"/>
    <p:sldId id="368" r:id="rId30"/>
    <p:sldId id="367" r:id="rId31"/>
    <p:sldId id="352" r:id="rId32"/>
    <p:sldId id="323" r:id="rId33"/>
    <p:sldId id="331" r:id="rId34"/>
    <p:sldId id="324" r:id="rId35"/>
    <p:sldId id="325" r:id="rId36"/>
    <p:sldId id="363" r:id="rId37"/>
    <p:sldId id="364" r:id="rId38"/>
    <p:sldId id="365" r:id="rId39"/>
    <p:sldId id="366" r:id="rId40"/>
    <p:sldId id="369" r:id="rId41"/>
    <p:sldId id="370" r:id="rId42"/>
    <p:sldId id="372" r:id="rId43"/>
    <p:sldId id="386" r:id="rId44"/>
    <p:sldId id="389" r:id="rId45"/>
    <p:sldId id="391" r:id="rId46"/>
    <p:sldId id="373" r:id="rId47"/>
    <p:sldId id="374" r:id="rId48"/>
    <p:sldId id="392" r:id="rId49"/>
    <p:sldId id="394" r:id="rId50"/>
    <p:sldId id="395" r:id="rId51"/>
    <p:sldId id="396" r:id="rId52"/>
    <p:sldId id="390" r:id="rId53"/>
    <p:sldId id="406" r:id="rId54"/>
    <p:sldId id="398" r:id="rId55"/>
    <p:sldId id="400" r:id="rId56"/>
    <p:sldId id="401" r:id="rId57"/>
    <p:sldId id="39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7"/>
    <p:restoredTop sz="94635"/>
  </p:normalViewPr>
  <p:slideViewPr>
    <p:cSldViewPr snapToGrid="0">
      <p:cViewPr>
        <p:scale>
          <a:sx n="87" d="100"/>
          <a:sy n="87" d="100"/>
        </p:scale>
        <p:origin x="76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4:20:05.515"/>
    </inkml:context>
    <inkml:brush xml:id="br0">
      <inkml:brushProperty name="height" value="0.053" units="cm"/>
      <inkml:brushProperty name="color" value="#FF0000"/>
    </inkml:brush>
  </inkml:definitions>
  <inkml:trace contextRef="#ctx0" brushRef="#br0">18996 17514 25942,'-13'-24'-3277,"6"2"0,-3-13 0,5 3 2846,3 0 1,6 3-1,4 1 1,4 5-1,-1 6 1,-1 3-1,-1 2 1,1 4 1285,1 3 1,-2 4 0,-1 2-303,2 4-820,1 2 0,2 11 1,0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8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0:08.04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7.016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08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24575,'-4'46'0,"-11"-13"0,-7-14 0,3-7 0,2-11 0,8 5 0,-4-12 0,7-1 0,6-6 0,6-1 0,1 1 0,6 6 0,0 1 0,0 6 0,0 0 0,0 0 0,0 0 0,0 6 0,-6 1 0,-1 6 0,-6 0 0,0 0 0,-6 0 0,-1-6 0,-1 5 0,-3-11 0,3 5 0,-5-6 0,6-6 0,-5 5 0,5-5 0,-6 0 0,6-1 0,7 0 0,7 1 0,0 6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98 24575,'-13'0'0,"0"0"0,0 0 0,0 0 0,5 6 0,3 1 0,5 6 0,0 0 0,0 0 0,0 0 0,5-6 0,3-1 0,-1-22 0,4 6 0,-9-38 0,4 28 0,-6-28 0,0 32 0,-6-1 0,-2 17 0,1 1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19.24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2000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387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24575,'13'-13'0,"0"0"0,0 0 0,0-1 0,0 7 0,10-7 0,-7 6 0,7-7 0,0 8 0,-7-5 0,7 11 0,-10-11 0,0 10 0,0-3 0,-6-1 0,5 4 0,-5-4 0,6 12 0,-5 1 0,3 6 0,-4 0 0,6 0 0,-5 11 0,3-15 0,-9 13 0,19-4 0,-11-3 0,13 3 0,-10-12 0,0-6 0,0 0 0,-5-6 0,13-4 0,-9-14 0,12 6 0,10-18 0,0-4 0,-5 4 0,37-33 0,-40 43 0,-11 13 0,8-3 0,-10 9 0,0 1 0,0 6 0,3 16 0,-3-6 0,5 24 0,-5-19 0,5 19 0,5-9 0,-5 1 0,8 8 0,-13-19 0,2 9 0,-2-17 0,-5 4 0,3-9 0,-4 4 0,11-37 0,-4 17 0,3-24 0,-4 25 0,0 0 0,0 6 0,0-5 0,0 11 0,0-11 0,0 11 0,0-5 0,0 6 0,0 0 0,0 0 0,0 0 0,0 0 0,11 0 0,-9 5 0,19 5 0,-19-2 0,9 5 0,-1-3 0,-8 3 0,19 5 0,-19-5 0,19 5 0,-8-2 0,0-6 0,-3-2 0,-10-8 0,0 0 0,0-6 0,0-2 0,0-5 0,0 0 0,0 6 0,0 1 0,-6 0 0,15 5 0,-12-5 0,13 6 0,-10 0 0,0 0 0,0 0 0,-6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44:15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0:39:2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24575,'0'7'0,"0"4"0,0-3 0,0 3 0,0 0 0,0 9 0,0 6 0,0 8 0,0 9 0,6 2 0,-5 21 0,12 27 0,-6-17 0,0 2-530,1-17 1,1 0 529,2 14 0,-2-2 0,0 21 0,5-10 0,-13-33 0,0 6 0,15 29 0,1 2 0,-14-29 0,0-1 0,10 29 0,-1-3 0,-5-4-273,-5 1 273,5-1 0,-1-11 0,-4-3 0,4-12 0,-6-9 0,0 7 1044,0-23-1044,0 5 288,4-16-288,-3-6 0,3-1 0,-4-4 0,0-1 0,2-2 0,2-2 0,2 1 0,6-2 0,17 8 0,-8-8 0,30 5 0,-23-1 0,36-3 0,-5 2 0,7 1 0,16 0 0,-6 0-1235,-4 2 0,2-1 1235,9 0 0,9 0 0,-7 0 0,-1-1 0,-3-1 0,13-3 0,2-2 0,-1 0 0,3 2-1073,-24 2 0,3 2 1,0-2 1072,2-1 0,-1-2 0,1 1 0,0 3 0,0 1 0,3-2 0,9-2 0,2-2 0,2 1-1069,0 0 1,1 0 0,0 0 1068,0 0 0,0 0 0,3 0-960,-21 0 1,1-1-1,5 1 1,9 1 959,-12 1 0,9 1 0,7 0 0,3 1 0,1 1 0,-2-2 0,-5 1 0,-7-2 0,6 0 0,-8-1 0,-3 0 0,5 0 0,15 1-155,-23 1 0,10 0 1,7 2-1,7-1 0,2 2 1,3-1-1,-1 0 0,-1 1 1,-5-2-1,-6 1 0,-7-2 1,-11 0 154,17-1 0,-14-1 0,-5-1 0,2 1 0,8 1-123,7 2 1,10 2 0,5 0 0,1 1 0,-5-1 0,-7 0 0,-13-3 122,14-1 0,-15-3 0,1 3 136,3 5 0,1 2 0,-4 0-136,-10-4 0,-2-1 0,-2 0 955,28 3 1,-4 0-956,-8-2 0,-5 0 0,-13 0 0,-3-1 1690,-6-4 1,-2 2-1691,38 6 4556,-35-8-4556,-5 0 2765,-32 0-2765,-4 0 1930,-11 3-1930,-1-3 491,0 3-491,6-3 0,-5 0 0,4 0 0,-4 0 0,-1 0 0,-2-3 0,-2 0 0,-2-16 0,0 5 0,0-18 0,0 6 0,0-8 0,0-9 0,-6-2 0,5-21 0,-5 8 0,6-19 0,0 9 0,0-1-816,0-28 816,-4 22 0,1 1 0,1-20 0,-5 10 0,6 34 0,2-7 0,-1-15 0,0-9 0,0 7 0,0 11 0,0-4 0,0-17 0,0-17 0,0 1 0,0 18-869,0 23 0,0 2 869,0-20 0,0-10 0,0 14 0,0-11-32,0 1 32,0 17 0,0 12 0,0 9 742,0 9-742,0 11 1807,0 13-1807,0 0 37,-3 9-37,2-3 0,-6-3 0,4 2 0,-2-5 0,-2 1 0,6 3 0,-6-3 0,7 5 0,-3-1 0,-2-11 0,4 8 0,-4-13 0,5 15 0,-3-3 0,2 4 0,-2 1 0,0 2 0,0 2 0,-8 5 0,3 1 0,-9 1 0,5 2 0,-22 0 0,-16 5 0,-7 2 0,-9-5 0,11 3 0,-11-11 0,-16 13-811,20-8 0,-9-1 0,4 0 811,-1 1 0,0 0 0,-3-1 0,-4 0 0,7-1-495,11-4 1,3 0 494,-9 4 0,-1 1 0,7-4 0,-1 0 0,-13 4 0,-1 0 0,7-5 0,-1 0-790,-16 0 1,-1 0 789,8 0 0,-1 0 0,-15 0 0,-2 0-1037,-1 0 0,-2 0 1037,1 0 0,-2 0 0,25 0 0,-2 0 0,-9 0-533,9-3 0,-10 0 1,-6-1-1,0 0 0,4 0 1,8 0 532,-20-2 0,9 1 0,-10 0 0,19 1 0,-9 0 0,-5-1 0,1 1 0,7 0 0,11 0-300,-3 0 1,10 1 0,1 0 299,-4 3 0,-1 0 0,2 0 0,0-3 0,0-1 0,1 1 0,-25 2 0,1-1-104,-2-9 0,2 1 104,7 8 0,2 1 358,8-4 1,3 0-359,8 5 0,3 0 0,6-4 0,1 0 4722,-42 2-4722,14-7 0,28 9 0,3 0 0,-4 0 2327,-20 0-2327,51 0 2146,12 0-2146,2 0 1340,-1 0-1340,5 0 125,-10 0-125,5 0 0,-6 0 0,-27 8 0,20-7 0,-28 6 0,27-7 0,-1 0 0,-4 0 0,-30 0 0,18 0 0,-25 0 0,35 0 0,-1 0 0,1 0 0,6 0 0,2 0 0,8 0 0,-1 0 0,0 0 0,6 0 0,-5 0 0,-2 0 0,-1 0 0,-4 0 0,6 0 0,0 0 0,1 4 0,-8-3 0,-2 3 0,-6-4 0,-1 5 0,1-4 0,-22 4 0,23-5 0,-13 0 0,20 0 0,6 0 0,-6 0 0,8 0 0,-1 0 0,0 0 0,1 0 0,-1 0 0,0 0 0,1 0 0,-1 0 0,1 0 0,-29 0 0,21 0 0,-20 0 0,20 5 0,-1-3 0,-8 3 0,-9-5 0,7 0 0,-7 0 0,10 0 0,-1 0 0,8 0 0,1 0 0,-9 0 0,17 0 0,-11 0 0,22 0 0,0 0 0,-1 0 0,1 0 0,-1 0 0,1 0 0,0 0 0,-1 0 0,1 0 0,-1 0 0,1 0 0,0 2 0,-6-1 0,5 2 0,-5-3 0,1 0 0,3 0 0,-3 3 0,4-3 0,-4 3 0,-2-3 0,1 0 0,0 0 0,6 0 0,-1 0 0,1 0 0,0 0 0,-1 0 0,-4 0 0,3 0 0,-3 0 0,4 0 0,1 0 0,-5 0 0,3 0 0,-8 0 0,3 4 0,-5-3 0,1 3 0,-1-4 0,6 0 0,-5 0 0,9 0 0,-3 0 0,8 3 0,-3-3 0,2 3 0,-2 0 0,0-2 0,-1 2 0,1-3 0,-22 6 0,16-2 0,-21 3 0,26-2 0,-2-1 0,4-1 0,4 3 0,-2-2 0,0-1 0,2 3 0,-1-3 0,2 4 0,-3-4 0,2 3 0,-2-3 0,3 4 0,-3-1 0,3 0 0,-6-2 0,5 1 0,-4-1 0,4 2 0,-2-2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6:59:24.276"/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27513 7259 8048,'20'0'-96,"3"-1"0,-4-2 0,1-2 0,4 1 0,4 0 0,5 0 135,0 1 1,8-3 0,-1 0 0,3 1 0,4-1 0,-1 3-5,3 2 1,4-4 0,-7 0 0,6-1 9,3 0 0,-2-4 0,2 3 1,-2-1 13,-2-1 1,2-1-1,0-5 1,-1-2-30,-2 1 0,-2 0 0,4 1 1,-1-5-34,0-4 1,-1 1-1,-3-7 1,-4 1 11,-4 0 1,0-6 0,-2-7 35,-3-5 0,-4 1 1,-9-1-1,-4-1 37,-2-2 1,-8-5-1,-3-1 1,-4 1-64,-4-2 1,-10 3-1,-12-4 1,-8 1-90,-8 3 0,-3 7 1,-9 4-1,-6 3-64,27 21 0,-2 0 0,-4-1 1,-1 1-1,-1 1 0,0-1 118,-1 2 1,0 0 0,1 2 0,-1 0 0,-1 3 0,-2 2 0,-1-1 0,-2 2 13,-2-1 1,1 1-1,1 1 1,0 1-1,-2 1 1,-1 2 13,3-1 0,-1 1 0,2 2 0,0 1 0,2-1 0,-1 0 0,1 1 0,-1 2 40,1 0 0,1 2 1,-2 2-1,1 2 1,4 1-1,0 2 5,1 0 0,1 0 1,1 1-1,2 1 0,1 1 1,0 2-1,1 0 1,1 1 69,-29 17 1,10 3 0,2 5 0,5 3-125,4 2 1,11 1-1,7 4 38,7 0 1,2 2 0,10 2 0,2 3-28,5 1 0,6-2 1,8-6-1,6 0-37,5 0 1,5-1 0,5-2-36,1-1 1,5-4 0,3 3-1,3-2-106,1-3 0,0-6 0,0-2 0,-1-2-346,-3-2 510,9 4 0,-9-6 0,11 3 0,0-1 0,2 6 0,0 4 0</inkml:trace>
  <inkml:trace contextRef="#ctx0" brushRef="#br0" timeOffset="1">12028 5966 7936,'-20'0'-14,"-5"-6"0,11-1 0,-3-6 338,3 1 1,7-1-244,2 0 0,10 0 1,3 2-1,4 1 0,2 1-133,3-1 0,4-1 1,8-2 64,1 0 0,5 0 1,-1 2-1,5 1-72,4 2 1,8-5 0,9-4 46,2 1 1,-26 9-1,1 0 1,2 0-1,1 1 1,5-1 0,2 0 1,2-2 1,1 1 0,2 0 0,0 0 0,4-2 0,1 0 0,-3 0 0,1 0-153,-1 0 0,0 0 1,2 2-1,1-1 1,-3 0-1,0 0 103,-1 2 0,-1 0 0,-4-1 0,-2 1 0,-7 5 0,-2 0 59,28-1 0,2 0 0,-10 5 0,-9 4 0,-8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5.67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1 235 24575,'13'0'0,"0"-5"0,0-3 0,0 1 0,10-7 0,-8 12 0,9-6 0,-1 0 0,-8 6 0,9-6 0,-11 8 0,0-6 0,0 5 0,10-5 0,-7 6 0,17 0 0,-17 0 0,17 0 0,27 0 0,-16 0 0,40 0 0,-29 0 0,-1 0 0,11 0 0,-10 0 0,33 0 0,-29 0 0,25 0 0,-30 0 0,1 0 0,10 0 0,-11 0 0,15 0 0,-14 8 0,7-7 0,0 0 0,-18 7 0,52-8 0,-83 0 0,0 0 0,0 0 0,0 0 0,-6 6 0,-1-11 0,-6-7 0,-6-3 0,5-9 0,-11 11 0,11 0 0,-11 0 0,3-10 0,-5 7 0,4-8 0,-1 17 0,9-5 0,-9 11 0,3-5 0,-5 6 0,0 0 0,0 0 0,-25 0 0,8 8 0,-21 2 0,1 10 0,10-1 0,-11 1 0,15-2 0,10-8 0,2 4 0,17-7 0,-4 0 0,3 5 0,1-5 0,1 6 0,6 0 0,0 0 0,0 0 0,0 0 0,0 0 0,6-6 0,-5 5 0,11-11 0,-11 11 0,11-11 0,-5 5 0,0 0 0,15-5 0,-12 11 0,13-11 0,-10 5 0,0-6 0,0 0 0,0 0 0,0 0 0,0 0 0,0 0 0,0 0 0,0 0 0,0 0 0,0-6 0,0-1 0,44-25 0,-33 14 0,43-17 0,-51 22 0,9-13 0,-11 10 0,-5-7 0,3 10 0,-11 0 0,5 0 0,-6-1 0,0 1 0,0 6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29.831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988 1915 24575,'-7'-5'0,"-5"-3"0,5-5 0,-17-10 0,9 7 0,-11-18 0,2 17 0,4-18 0,-14 7 0,6-8 0,-13-15 0,4 11 0,4-10 0,-1 13 0,6 1 0,-8 0 0,7 0 0,-5-1 0,16 12 0,-15-9 0,23 18 0,-14-17 0,16 23 0,-8-12 0,9 14 0,-5-5 0,5 0 0,-6 0 0,0 6 0,6-5 0,-5 11 0,10-11 0,-9 10 0,9-9 0,-9 9 0,9-9 0,-9 9 0,9-9 0,-10 3 0,5 1 0,0-5 0,-5 11 0,11-11 0,-11 11 0,10-11 0,-9 5 0,4-1 0,-1-3 0,-14-7 0,12 2 0,-13-7 0,10 10 0,0 0 0,0 0 0,-1-1 0,1 1 0,-2-10 0,1 13 0,5-12 0,-3 15 0,5 0 0,0-5 0,-5 5 0,10-7 0,5-9 0,4 7 0,8-7 0,-1 10 0,1-11 0,-8 9 0,7-9 0,-4 1 0,3 7 0,2-7 0,-7 10 0,3 0 0,-9-1 0,9 1 0,-4 0 0,1 0 0,3 0 0,-9 0 0,9 0 0,-9-1 0,9 1 0,-9 0 0,3 0 0,1 6 0,-4-5 0,3 5 0,-5-6 0,0-1 0,6 7 0,-4-4 0,4 3 0,-6-5 0,0 0 0,0 0 0,0 0 0,0 0 0,0-1 0,0 1 0,0 0 0,0 0 0,0 0 0,0 0 0,0 0 0,0-1 0,0 1 0,0 0 0,0-10 0,0 7 0,0-7 0,0 9 0,0 1 0,0 0 0,0 0 0,0 0 0,-6 6 0,4-5 0,-9 10 0,3-3 0,-5-1 0,0 4 0,0-3 0,0 5 0,0 0 0,-1 0 0,1 0 0,0 0 0,0 0 0,0 0 0,0 0 0,0 0 0,-1 0 0,1 0 0,6 5 0,-5-3 0,11 9 0,-11-9 0,11 9 0,-5-3 0,6 5 0,0 0 0,0 0 0,0 0 0,0 0 0,0 0 0,0 0 0,6-6 0,1-1 0,6-6 0,0 0 0,0 0 0,0 0 0,0 0 0,0 0 0,0 0 0,0 0 0,0 0 0,0 0 0,0-6 0,0-2 0,-6-5 0,5 6 0,-11-5 0,5 5 0,0 0 0,-5-5 0,5 5 0,-6-6 0,0-1 0,-6 7 0,-1 1 0,-6 6 0,5 0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6.08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24575,'13'0'0,"0"0"0,0 0 0,-6 0 0,-1 0 0</inkml:trace>
  <inkml:trace contextRef="#ctx0" brushRef="#br0" timeOffset="1568">594 0 24575,'7'6'0,"-1"1"0,0 0 0,1-1 0,6-6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7:39.712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 0 24575,'5'8'0,"3"-3"0,5-5 0,-6 6 0,4-4 0,-3 3 0,5-5 0,-6 6 0,4-4 0,-3 3 0,-1 1 0,4-4 0,-3 9 0,5-4 0,0 6 0,0 0 0,0-5 0,-6 3 0,4-9 0,-3 9 0,5-4 0,0 1 0,-6 3 0,4-9 0,-9 9 0,9-9 0,-9 9 0,9-9 0,-3 9 0,5-9 0,-6 9 0,4-9 0,-3 3 0,5 1 0,0-4 0,0 9 0,0-9 0,-6 3 0,-1-5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19.999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14 0 24575,'-4'94'0,"1"1"0,-1-4 0,2-14 0,2-28 0,0-7 0,0-13 0,0-3 0,0 0 0,0 7 0,0-17 0,0 17 0,0-17 0,0 17 0,0-17 0,0 7 0,0 0 0,0-7 0,0 7 0,0-10 0,0 0 0,0 25 0,5-19 0,-3 29 0,4-32 0,2 17 0,-6-17 0,6 17 0,-3-17 0,-3 17 0,4-17 0,-6 7 0,5-10 0,-3 11 0,4-9 0,-6 8 0,5-10 0,-3 0 0,4 0 0,-6 0 0,5-5 0,-3 3 0,4-4 0,-6 6 0,0 0 0,0 0 0,0 0 0,5 0 0,-3 11 0,4-9 0,-6 9 0,0-11 0,0 0 0,0 10 0,0-8 0,5 9 0,-3-11 0,4 0 0,-6-6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7.77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0:38:20"/>
    </inkml:context>
    <inkml:brush xml:id="br0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577 1 24575,'0'23'0,"6"-7"0,-4 7 0,3 0 0,-5-7 0,8 17 0,-6-7 0,17 25 0,-17-11 0,18 25 0,-17-25 0,17 25 0,-9-25 0,1 25 0,21 8 0,-27-14 0,27 11 0,-31-34 0,14 0 0,-14-10 0,12-3 0,-13-10 0,5 11 0,-6-9 0,6 8 0,-5-10 0,5 0 0,0 0 0,-5 0 0,5 25 0,-6-19 0,0 19 0,6-25 0,-5 0 0,5 0 0,-6 0 0,0 0 0,6-5 0,-5 3 0,5-4 0,-6 6 0,0 0 0,0 0 0,6 0 0,-5 0 0,5 0 0,-6 0 0,0 0 0,0 0 0,0 0 0,6 0 0,-5 0 0,5 0 0,-6 0 0,0 0 0,0 0 0,0 0 0,0 0 0,6-5 0,-5 3 0,5-4 0,-6 6 0,0 0 0,0 0 0,0 0 0,0 0 0,0 11 0,6-9 0,-5 9 0,5-11 0,-6 0 0,0 0 0,0 0 0,0 0 0,0 0 0,6-6 0,-5 4 0,11-3 0,-11 5 0,5 0 0,-6 0 0,6-6 0,-5 4 0,5-3 0,-6 5 0,0-6 0,0-1 0</inkml:trace>
  <inkml:trace contextRef="#ctx0" brushRef="#br0" timeOffset="1">839 1498 24575,'13'6'0,"-5"1"0,3 0 0,-4-1 0,1 0 0,3-5 0,7 13 0,-9-6 0,13 7 0,-15-8 0,7 5 0,-1-11 0,0 11 0,0-5 0,0 6 0,0 0 0,0 0 0,0 0 0,-6 0 0,4-6 0,-3 5 0,-1-5 0,4 6 0,-9 0 0,4 0 0,-6 0 0,0 0 0,0 0 0,-6 0 0,-2 0 0,-5-6 0,6 5 0,-5-11 0,5 5 0,-6-6 0,0-6 0,0-1 0,-1 0 0,7-5 0,-5 11 0,5-5 0,-6 6 0,6-6 0,-5 4 0,11-9 0,-11 4 0,10-7 0,-11-9 0,5 7 0,-8-7 0,9 10 0,1 0 0,0 5 0,5-3 0,-5 9 0,6-4 0</inkml:trace>
  <inkml:trace contextRef="#ctx0" brushRef="#br0" timeOffset="2">237 1424 24575,'-13'0'0,"6"-6"0,-5 5 0,10-11 0,-9 11 0,3-11 0,-5 11 0,0-5 0,0 6 0,0 0 0,0 0 0,0 0 0,-1 0 0,7 5 0,-5-3 0,5 9 0,-6-9 0,6 9 0,1-3 0,0-1 0,5 4 0,-5-3 0,0 5 0,4 0 0,-3 0 0,-1-6 0,4 5 0,-4-5 0,6 6 0,0 0 0,6-6 0,1-1 0,6-6 0,0 0 0,0 0 0,0 0 0,0 0 0,0 0 0,1 0 0,-7-6 0,4-1 0,-9-7 0,4 1 0,-6 0 0,5 6 0,-3-5 0,4 5 0,-6-6 0,5 0 0,-3-1 0,4 1 0,-6 0 0,0 0 0,0 0 0,-6 6 0,4 1 0,-4 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2.39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59.68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49.481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0:53.27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10.76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8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3013 6 16383,'-18'-5'0,"8"5"0,-7 5 0,10 4 0,-6 1 0,4-2 0,0 1 0,0 5 0,-1 1 0,1 0 0,-1 4 0,1-9 0,-1 9 0,0-4 0,0 5 0,0 0 0,0 0 0,0 1 0,-1 5 0,1-4 0,-1 11 0,-13 21 0,-3 7 0,4 5 0,2-20 0,20-17 0,-17 17 0,6 10 0,-13 19 0,5 11 0,0 4 0,10-37 0,-1 2 0,1 5 0,-1 0 0,0-4 0,1-1 0,-1 0 0,0 0 0,0-4 0,1-1 0,-1 2 0,0-1 0,-6 24 0,7-14 0,0-35 0,5-5 0,-1 5 0,-2-9 0,2 35 0,-7-9 0,-3 37 0,-2-20 0,3-3 0,2-33 0,5-9 0,-9-15 0,-21 0 0,-43 0 0,-13 0 0,0-12 0,33 2 0,26-16 0,4-1 0,-7-5 0,-7-4 0,8 9 0,3 2 0,16 7 0,2 5 0,7 5 0,-2 1 0,-21-6 0,-12-7 0,-10 0 0,10 6 0,18 10 0,11 4 0,2 8 0,-3 5 0,-2 6 0,5-2 0,-8 8 0,1 9 0,-18 31 0,-8 14 0,-2 4 0,4-16 0,16-20 0,9-19 0,6-10 0,4-4 0,-11 7 0,4-6 0,-8 2 0,-2-9 0,-21-13 0,-21-5 0,-9-11 0,12 4 0,26 3 0,20 10 0,11 4 0,-17 4 0,-15 14 0,-14 7 0,-4 13 0,23-13 0,10-4 0,20-13 0,-10 5 0,-4 8 0,-18 16 0,4 1 0,9-4 0,5-10 0,-4-2 0,-16 16 0,4-4 0,4-5 0,19-17 0,4-12 0,0 0 0,-6 0 0,4 4 0,-9 2 0,4-1 0,-6 4 0,6-8 0,-4 3 0,9 0 0,-3-3 0,4 3 0,5-4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2:31:40.99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1 6 16383,'18'-5'0,"-8"5"0,7 5 0,-10 4 0,6 1 0,-4-2 0,0 1 0,0 5 0,1 1 0,-1 0 0,1 4 0,-1-9 0,1 9 0,0-4 0,0 5 0,0 0 0,0 0 0,0 1 0,1 5 0,-1-4 0,1 11 0,13 21 0,3 7 0,-4 5 0,-2-20 0,-20-17 0,17 17 0,-6 10 0,13 19 0,-5 11 0,0 4 0,-10-37 0,1 2 0,-1 5 0,1 0 0,0-4 0,-1-1 0,1 0 0,0 0 0,0-4 0,-1-1 0,1 2 0,0-1 0,6 24 0,-7-14 0,0-35 0,-5-5 0,1 5 0,2-9 0,-2 35 0,7-9 0,3 37 0,2-20 0,-3-3 0,-2-33 0,-5-9 0,9-15 0,21 0 0,43 0 0,13 0 0,0-12 0,-33 2 0,-26-16 0,-4-1 0,7-5 0,7-4 0,-8 9 0,-3 2 0,-16 7 0,-2 5 0,-7 5 0,2 1 0,21-6 0,12-7 0,10 0 0,-10 6 0,-18 10 0,-11 4 0,-2 8 0,3 5 0,2 6 0,-5-2 0,8 8 0,-1 9 0,18 31 0,8 14 0,2 4 0,-4-16 0,-16-20 0,-9-19 0,-6-10 0,-4-4 0,11 7 0,-4-6 0,8 2 0,2-9 0,21-13 0,21-5 0,9-11 0,-12 4 0,-26 3 0,-20 10 0,-11 4 0,17 4 0,15 14 0,14 7 0,4 13 0,-23-13 0,-10-4 0,-20-13 0,10 5 0,4 8 0,18 16 0,-4 1 0,-9-4 0,-5-10 0,4-2 0,16 16 0,-4-4 0,-4-5 0,-19-17 0,-4-12 0,0 0 0,6 0 0,-4 4 0,9 2 0,-4-1 0,6 4 0,-6-8 0,4 3 0,-9 0 0,3-3 0,-4 3 0,-5-4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24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Any</a:t>
            </a:r>
            <a:r>
              <a:rPr lang="en-US" baseline="0"/>
              <a:t>  </a:t>
            </a:r>
            <a:r>
              <a:rPr lang="en-US" baseline="0" err="1"/>
              <a:t>unweighted</a:t>
            </a:r>
            <a:r>
              <a:rPr lang="en-US" baseline="0"/>
              <a:t>, sampling function can be expressed as the sum of impulses (or Dirac delta functions).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2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To</a:t>
            </a:r>
            <a:r>
              <a:rPr lang="en-US" baseline="0"/>
              <a:t> abstract away these approaches, we </a:t>
            </a:r>
            <a:r>
              <a:rPr lang="en-US" baseline="0" err="1"/>
              <a:t>analyse</a:t>
            </a:r>
            <a:r>
              <a:rPr lang="en-US" baseline="0"/>
              <a:t> the estimators based on the signature of the sampling function in the Fourier domain. </a:t>
            </a:r>
            <a:r>
              <a:rPr lang="en-US" baseline="0" err="1"/>
              <a:t>eg</a:t>
            </a:r>
            <a:r>
              <a:rPr lang="en-US" baseline="0"/>
              <a:t>. This plot shows the amplitude (yellow) and phase (blue) of the sampling signal.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21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95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The Fourier transform of a Dirac</a:t>
            </a:r>
            <a:r>
              <a:rPr lang="en-US" baseline="0"/>
              <a:t> delta function is a constant (amplitude) with a phase that is linear in frequency (before the modulo 2pi)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2268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4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6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7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4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e^{\lambda x} = \lambda e^{\lambda x}</a:t>
            </a:r>
          </a:p>
          <a:p>
            <a:r>
              <a:rPr lang="en-GB"/>
              <a:t>f(x) = \sum\limits_{</a:t>
            </a:r>
            <a:r>
              <a:rPr lang="en-GB" err="1"/>
              <a:t>i</a:t>
            </a:r>
            <a:r>
              <a:rPr lang="en-GB"/>
              <a:t>=1}^N e^{\</a:t>
            </a:r>
            <a:r>
              <a:rPr lang="en-GB" err="1"/>
              <a:t>lambda_i</a:t>
            </a:r>
            <a:r>
              <a:rPr lang="en-GB"/>
              <a:t> x}, \quad \</a:t>
            </a:r>
            <a:r>
              <a:rPr lang="en-GB" err="1"/>
              <a:t>frac</a:t>
            </a:r>
            <a:r>
              <a:rPr lang="en-GB"/>
              <a:t> {\</a:t>
            </a:r>
            <a:r>
              <a:rPr lang="en-GB" err="1"/>
              <a:t>mathrm</a:t>
            </a:r>
            <a:r>
              <a:rPr lang="en-GB"/>
              <a:t> d} {\</a:t>
            </a:r>
            <a:r>
              <a:rPr lang="en-GB" err="1"/>
              <a:t>mathrm</a:t>
            </a:r>
            <a:r>
              <a:rPr lang="en-GB"/>
              <a:t> {d}x} f(x) = \sum\limits_{</a:t>
            </a:r>
            <a:r>
              <a:rPr lang="en-GB" err="1"/>
              <a:t>i</a:t>
            </a:r>
            <a:r>
              <a:rPr lang="en-GB"/>
              <a:t>=1}^N \</a:t>
            </a:r>
            <a:r>
              <a:rPr lang="en-GB" err="1"/>
              <a:t>lambda_i</a:t>
            </a:r>
            <a:r>
              <a:rPr lang="en-GB"/>
              <a:t> e^{\</a:t>
            </a:r>
            <a:r>
              <a:rPr lang="en-GB" err="1"/>
              <a:t>lambda_i</a:t>
            </a:r>
            <a:r>
              <a:rPr lang="en-GB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1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7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8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1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	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e^{-2\pi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\omega x} \</a:t>
            </a:r>
            <a:r>
              <a:rPr lang="en-GB" err="1"/>
              <a:t>mathrm</a:t>
            </a:r>
            <a:r>
              <a:rPr lang="en-GB"/>
              <a:t>{d}x</a:t>
            </a:r>
          </a:p>
          <a:p>
            <a:r>
              <a:rPr lang="en-GB"/>
              <a:t>\hat{f}(\omega) =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\cos ({2\pi  \omega x}) \</a:t>
            </a:r>
            <a:r>
              <a:rPr lang="en-GB" err="1"/>
              <a:t>mathrm</a:t>
            </a:r>
            <a:r>
              <a:rPr lang="en-GB"/>
              <a:t>{d}x + \</a:t>
            </a:r>
            <a:r>
              <a:rPr lang="en-GB" err="1"/>
              <a:t>mathrm</a:t>
            </a:r>
            <a:r>
              <a:rPr lang="en-GB"/>
              <a:t>{\</a:t>
            </a:r>
            <a:r>
              <a:rPr lang="en-GB" err="1"/>
              <a:t>imath</a:t>
            </a:r>
            <a:r>
              <a:rPr lang="en-GB"/>
              <a:t>} \</a:t>
            </a:r>
            <a:r>
              <a:rPr lang="en-GB" err="1"/>
              <a:t>int</a:t>
            </a:r>
            <a:r>
              <a:rPr lang="en-GB"/>
              <a:t>\limits_{-\</a:t>
            </a:r>
            <a:r>
              <a:rPr lang="en-GB" err="1"/>
              <a:t>infty</a:t>
            </a:r>
            <a:r>
              <a:rPr lang="en-GB"/>
              <a:t>}^{\</a:t>
            </a:r>
            <a:r>
              <a:rPr lang="en-GB" err="1"/>
              <a:t>infty</a:t>
            </a:r>
            <a:r>
              <a:rPr lang="en-GB"/>
              <a:t>} f(x) \sin ({2\pi  \omega x}) \</a:t>
            </a:r>
            <a:r>
              <a:rPr lang="en-GB" err="1"/>
              <a:t>mathrm</a:t>
            </a:r>
            <a:r>
              <a:rPr lang="en-GB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46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70" y="1081301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1pPr>
            <a:lvl2pPr marL="30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2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8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30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3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0591-8E0F-439D-9E16-6C193E68B3B1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457E-6A38-4570-AFDD-D71BFD8486D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90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81A5-36BB-4E9E-840E-9B0CA9C4F55E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9" y="1081299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3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19833"/>
            <a:ext cx="11031595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9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9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8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3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87342"/>
            <a:ext cx="8496300" cy="698500"/>
          </a:xfrm>
        </p:spPr>
        <p:txBody>
          <a:bodyPr/>
          <a:lstStyle>
            <a:lvl1pPr algn="l">
              <a:defRPr sz="3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6F0E-16D2-4560-84E5-D6A764BDB99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4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8" y="330204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7" y="1081297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2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7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7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061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1227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3pPr>
            <a:lvl4pPr marL="918413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4pPr>
            <a:lvl5pPr marL="1224551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5pPr>
            <a:lvl6pPr marL="1530689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6pPr>
            <a:lvl7pPr marL="1836827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7pPr>
            <a:lvl8pPr marL="21429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8pPr>
            <a:lvl9pPr marL="2449102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1B88-8515-4366-9B71-04AE9B6889D2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3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7" y="330203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8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104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04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3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1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9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81"/>
            <a:ext cx="8676216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81"/>
            <a:ext cx="8676217" cy="5430839"/>
          </a:xfrm>
        </p:spPr>
        <p:txBody>
          <a:bodyPr/>
          <a:lstStyle>
            <a:lvl1pPr>
              <a:defRPr sz="1875"/>
            </a:lvl1pPr>
            <a:lvl2pPr>
              <a:defRPr sz="1575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1455-4BB4-4CCC-B4E3-79AC2FADC09D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710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09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8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8"/>
            <a:ext cx="5386917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8"/>
            <a:ext cx="5389033" cy="639761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6138" indent="0">
              <a:buNone/>
              <a:defRPr sz="1350" b="1"/>
            </a:lvl2pPr>
            <a:lvl3pPr marL="612276" indent="0">
              <a:buNone/>
              <a:defRPr sz="1200" b="1"/>
            </a:lvl3pPr>
            <a:lvl4pPr marL="918413" indent="0">
              <a:buNone/>
              <a:defRPr sz="1050" b="1"/>
            </a:lvl4pPr>
            <a:lvl5pPr marL="1224551" indent="0">
              <a:buNone/>
              <a:defRPr sz="1050" b="1"/>
            </a:lvl5pPr>
            <a:lvl6pPr marL="1530689" indent="0">
              <a:buNone/>
              <a:defRPr sz="1050" b="1"/>
            </a:lvl6pPr>
            <a:lvl7pPr marL="1836827" indent="0">
              <a:buNone/>
              <a:defRPr sz="1050" b="1"/>
            </a:lvl7pPr>
            <a:lvl8pPr marL="2142965" indent="0">
              <a:buNone/>
              <a:defRPr sz="1050" b="1"/>
            </a:lvl8pPr>
            <a:lvl9pPr marL="2449102" indent="0">
              <a:buNone/>
              <a:defRPr sz="10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0CEE-8476-42F6-9564-E07BE2284264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CC2F-D45E-4506-A31C-409688E27D22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E8A0-FBAC-4758-85F1-B17E0D8797BE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2175"/>
            </a:lvl1pPr>
            <a:lvl2pPr>
              <a:defRPr sz="1875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8E31-8B4D-40C1-A1FE-B831540DA6D1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13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175"/>
            </a:lvl1pPr>
            <a:lvl2pPr marL="306138" indent="0">
              <a:buNone/>
              <a:defRPr sz="1875"/>
            </a:lvl2pPr>
            <a:lvl3pPr marL="612276" indent="0">
              <a:buNone/>
              <a:defRPr sz="1575"/>
            </a:lvl3pPr>
            <a:lvl4pPr marL="918413" indent="0">
              <a:buNone/>
              <a:defRPr sz="1350"/>
            </a:lvl4pPr>
            <a:lvl5pPr marL="1224551" indent="0">
              <a:buNone/>
              <a:defRPr sz="1350"/>
            </a:lvl5pPr>
            <a:lvl6pPr marL="1530689" indent="0">
              <a:buNone/>
              <a:defRPr sz="1350"/>
            </a:lvl6pPr>
            <a:lvl7pPr marL="1836827" indent="0">
              <a:buNone/>
              <a:defRPr sz="1350"/>
            </a:lvl7pPr>
            <a:lvl8pPr marL="2142965" indent="0">
              <a:buNone/>
              <a:defRPr sz="1350"/>
            </a:lvl8pPr>
            <a:lvl9pPr marL="2449102" indent="0">
              <a:buNone/>
              <a:defRPr sz="13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1"/>
          </a:xfrm>
        </p:spPr>
        <p:txBody>
          <a:bodyPr/>
          <a:lstStyle>
            <a:lvl1pPr marL="0" indent="0">
              <a:buNone/>
              <a:defRPr sz="975"/>
            </a:lvl1pPr>
            <a:lvl2pPr marL="306138" indent="0">
              <a:buNone/>
              <a:defRPr sz="825"/>
            </a:lvl2pPr>
            <a:lvl3pPr marL="612276" indent="0">
              <a:buNone/>
              <a:defRPr sz="675"/>
            </a:lvl3pPr>
            <a:lvl4pPr marL="918413" indent="0">
              <a:buNone/>
              <a:defRPr sz="600"/>
            </a:lvl4pPr>
            <a:lvl5pPr marL="1224551" indent="0">
              <a:buNone/>
              <a:defRPr sz="600"/>
            </a:lvl5pPr>
            <a:lvl6pPr marL="1530689" indent="0">
              <a:buNone/>
              <a:defRPr sz="600"/>
            </a:lvl6pPr>
            <a:lvl7pPr marL="1836827" indent="0">
              <a:buNone/>
              <a:defRPr sz="600"/>
            </a:lvl7pPr>
            <a:lvl8pPr marL="2142965" indent="0">
              <a:buNone/>
              <a:defRPr sz="600"/>
            </a:lvl8pPr>
            <a:lvl9pPr marL="244910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FED-F04D-4106-9394-1CC977A231EF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7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7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825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612276" rtl="0" eaLnBrk="1" latinLnBrk="0" hangingPunct="1">
        <a:spcBef>
          <a:spcPct val="0"/>
        </a:spcBef>
        <a:buNone/>
        <a:defRPr sz="225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9604" indent="-229604" algn="l" defTabSz="612276" rtl="0" eaLnBrk="1" latinLnBrk="0" hangingPunct="1">
        <a:spcBef>
          <a:spcPct val="20000"/>
        </a:spcBef>
        <a:buFont typeface="Arial" pitchFamily="34" charset="0"/>
        <a:buChar char="•"/>
        <a:defRPr sz="21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97474" indent="-191336" algn="l" defTabSz="612276" rtl="0" eaLnBrk="1" latinLnBrk="0" hangingPunct="1">
        <a:spcBef>
          <a:spcPct val="20000"/>
        </a:spcBef>
        <a:buFont typeface="Arial" pitchFamily="34" charset="0"/>
        <a:buChar char="–"/>
        <a:defRPr sz="18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65345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1483" indent="-153069" algn="l" defTabSz="612276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7620" indent="-153069" algn="l" defTabSz="612276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83758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89896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296034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2172" indent="-153069" algn="l" defTabSz="61227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38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76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413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551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689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827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965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9102" algn="l" defTabSz="61227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3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3" y="6356355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3" y="6356355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2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11/3/25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2" y="6356353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2" y="6356353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03/11/2025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7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2.png"/><Relationship Id="rId17" Type="http://schemas.openxmlformats.org/officeDocument/2006/relationships/customXml" Target="../ink/ink9.xml"/><Relationship Id="rId2" Type="http://schemas.openxmlformats.org/officeDocument/2006/relationships/image" Target="../media/image7.tiff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2.png"/><Relationship Id="rId17" Type="http://schemas.openxmlformats.org/officeDocument/2006/relationships/customXml" Target="../ink/ink19.xml"/><Relationship Id="rId2" Type="http://schemas.openxmlformats.org/officeDocument/2006/relationships/image" Target="../media/image7.tif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5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22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2" Type="http://schemas.openxmlformats.org/officeDocument/2006/relationships/image" Target="../media/image7.tiff"/><Relationship Id="rId16" Type="http://schemas.openxmlformats.org/officeDocument/2006/relationships/customXml" Target="../ink/ink26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11" Type="http://schemas.openxmlformats.org/officeDocument/2006/relationships/customXml" Target="../ink/ink24.xml"/><Relationship Id="rId24" Type="http://schemas.openxmlformats.org/officeDocument/2006/relationships/image" Target="../media/image31.png"/><Relationship Id="rId5" Type="http://schemas.openxmlformats.org/officeDocument/2006/relationships/customXml" Target="../ink/ink21.xml"/><Relationship Id="rId15" Type="http://schemas.openxmlformats.org/officeDocument/2006/relationships/image" Target="../media/image27.png"/><Relationship Id="rId23" Type="http://schemas.openxmlformats.org/officeDocument/2006/relationships/customXml" Target="../ink/ink30.xml"/><Relationship Id="rId10" Type="http://schemas.openxmlformats.org/officeDocument/2006/relationships/image" Target="../media/image21.png"/><Relationship Id="rId19" Type="http://schemas.openxmlformats.org/officeDocument/2006/relationships/customXml" Target="../ink/ink28.xml"/><Relationship Id="rId4" Type="http://schemas.openxmlformats.org/officeDocument/2006/relationships/image" Target="../media/image18.png"/><Relationship Id="rId9" Type="http://schemas.openxmlformats.org/officeDocument/2006/relationships/customXml" Target="../ink/ink23.xml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0.png"/><Relationship Id="rId7" Type="http://schemas.openxmlformats.org/officeDocument/2006/relationships/image" Target="../media/image10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customXml" Target="../ink/ink32.xml"/><Relationship Id="rId4" Type="http://schemas.openxmlformats.org/officeDocument/2006/relationships/image" Target="../media/image52.png"/><Relationship Id="rId9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customXml" Target="../ink/ink33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38.xml"/><Relationship Id="rId18" Type="http://schemas.openxmlformats.org/officeDocument/2006/relationships/image" Target="../media/image102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customXml" Target="../ink/ink42.xml"/><Relationship Id="rId7" Type="http://schemas.openxmlformats.org/officeDocument/2006/relationships/customXml" Target="../ink/ink35.xml"/><Relationship Id="rId12" Type="http://schemas.openxmlformats.org/officeDocument/2006/relationships/image" Target="../media/image99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2" Type="http://schemas.openxmlformats.org/officeDocument/2006/relationships/image" Target="../media/image95.png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customXml" Target="../ink/ink37.xml"/><Relationship Id="rId24" Type="http://schemas.openxmlformats.org/officeDocument/2006/relationships/image" Target="../media/image105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107.png"/><Relationship Id="rId10" Type="http://schemas.openxmlformats.org/officeDocument/2006/relationships/image" Target="../media/image98.png"/><Relationship Id="rId19" Type="http://schemas.openxmlformats.org/officeDocument/2006/relationships/customXml" Target="../ink/ink41.xml"/><Relationship Id="rId4" Type="http://schemas.openxmlformats.org/officeDocument/2006/relationships/image" Target="../media/image84.png"/><Relationship Id="rId9" Type="http://schemas.openxmlformats.org/officeDocument/2006/relationships/customXml" Target="../ink/ink36.xml"/><Relationship Id="rId14" Type="http://schemas.openxmlformats.org/officeDocument/2006/relationships/image" Target="../media/image100.png"/><Relationship Id="rId22" Type="http://schemas.openxmlformats.org/officeDocument/2006/relationships/image" Target="../media/image104.png"/><Relationship Id="rId27" Type="http://schemas.openxmlformats.org/officeDocument/2006/relationships/customXml" Target="../ink/ink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113.png"/><Relationship Id="rId18" Type="http://schemas.openxmlformats.org/officeDocument/2006/relationships/customXml" Target="../ink/ink54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51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8.xml"/><Relationship Id="rId11" Type="http://schemas.openxmlformats.org/officeDocument/2006/relationships/image" Target="../media/image112.png"/><Relationship Id="rId24" Type="http://schemas.openxmlformats.org/officeDocument/2006/relationships/customXml" Target="../ink/ink57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50.xml"/><Relationship Id="rId19" Type="http://schemas.openxmlformats.org/officeDocument/2006/relationships/image" Target="../media/image116.png"/><Relationship Id="rId4" Type="http://schemas.openxmlformats.org/officeDocument/2006/relationships/customXml" Target="../ink/ink47.xml"/><Relationship Id="rId9" Type="http://schemas.openxmlformats.org/officeDocument/2006/relationships/image" Target="../media/image111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22.png"/><Relationship Id="rId18" Type="http://schemas.openxmlformats.org/officeDocument/2006/relationships/customXml" Target="../ink/ink66.xml"/><Relationship Id="rId3" Type="http://schemas.openxmlformats.org/officeDocument/2006/relationships/image" Target="../media/image96.png"/><Relationship Id="rId21" Type="http://schemas.openxmlformats.org/officeDocument/2006/relationships/image" Target="../media/image126.png"/><Relationship Id="rId7" Type="http://schemas.openxmlformats.org/officeDocument/2006/relationships/image" Target="../media/image110.png"/><Relationship Id="rId12" Type="http://schemas.openxmlformats.org/officeDocument/2006/relationships/customXml" Target="../ink/ink63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58.xml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.xml"/><Relationship Id="rId11" Type="http://schemas.openxmlformats.org/officeDocument/2006/relationships/image" Target="../media/image121.png"/><Relationship Id="rId24" Type="http://schemas.openxmlformats.org/officeDocument/2006/relationships/customXml" Target="../ink/ink69.xml"/><Relationship Id="rId5" Type="http://schemas.openxmlformats.org/officeDocument/2006/relationships/image" Target="../media/image109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62.xml"/><Relationship Id="rId19" Type="http://schemas.openxmlformats.org/officeDocument/2006/relationships/image" Target="../media/image125.png"/><Relationship Id="rId4" Type="http://schemas.openxmlformats.org/officeDocument/2006/relationships/customXml" Target="../ink/ink59.xml"/><Relationship Id="rId9" Type="http://schemas.openxmlformats.org/officeDocument/2006/relationships/image" Target="../media/image111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75.xml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" Type="http://schemas.openxmlformats.org/officeDocument/2006/relationships/customXml" Target="../ink/ink70.xml"/><Relationship Id="rId21" Type="http://schemas.openxmlformats.org/officeDocument/2006/relationships/customXml" Target="../ink/ink79.xml"/><Relationship Id="rId7" Type="http://schemas.openxmlformats.org/officeDocument/2006/relationships/customXml" Target="../ink/ink72.xml"/><Relationship Id="rId12" Type="http://schemas.openxmlformats.org/officeDocument/2006/relationships/image" Target="../media/image121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customXml" Target="../ink/ink74.xml"/><Relationship Id="rId24" Type="http://schemas.openxmlformats.org/officeDocument/2006/relationships/image" Target="../media/image127.png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10" Type="http://schemas.openxmlformats.org/officeDocument/2006/relationships/image" Target="../media/image111.png"/><Relationship Id="rId19" Type="http://schemas.openxmlformats.org/officeDocument/2006/relationships/customXml" Target="../ink/ink78.xml"/><Relationship Id="rId4" Type="http://schemas.openxmlformats.org/officeDocument/2006/relationships/image" Target="../media/image96.png"/><Relationship Id="rId9" Type="http://schemas.openxmlformats.org/officeDocument/2006/relationships/customXml" Target="../ink/ink73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13.png"/><Relationship Id="rId18" Type="http://schemas.openxmlformats.org/officeDocument/2006/relationships/customXml" Target="../ink/ink90.xml"/><Relationship Id="rId3" Type="http://schemas.openxmlformats.org/officeDocument/2006/relationships/image" Target="../media/image96.png"/><Relationship Id="rId21" Type="http://schemas.openxmlformats.org/officeDocument/2006/relationships/image" Target="../media/image117.png"/><Relationship Id="rId7" Type="http://schemas.openxmlformats.org/officeDocument/2006/relationships/image" Target="../media/image110.png"/><Relationship Id="rId12" Type="http://schemas.openxmlformats.org/officeDocument/2006/relationships/customXml" Target="../ink/ink87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4.xml"/><Relationship Id="rId11" Type="http://schemas.openxmlformats.org/officeDocument/2006/relationships/image" Target="../media/image112.png"/><Relationship Id="rId24" Type="http://schemas.openxmlformats.org/officeDocument/2006/relationships/customXml" Target="../ink/ink93.xml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10" Type="http://schemas.openxmlformats.org/officeDocument/2006/relationships/customXml" Target="../ink/ink86.xml"/><Relationship Id="rId19" Type="http://schemas.openxmlformats.org/officeDocument/2006/relationships/image" Target="../media/image116.png"/><Relationship Id="rId4" Type="http://schemas.openxmlformats.org/officeDocument/2006/relationships/customXml" Target="../ink/ink83.xml"/><Relationship Id="rId9" Type="http://schemas.openxmlformats.org/officeDocument/2006/relationships/image" Target="../media/image111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39.png"/><Relationship Id="rId18" Type="http://schemas.openxmlformats.org/officeDocument/2006/relationships/customXml" Target="../ink/ink102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99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6.xml"/><Relationship Id="rId11" Type="http://schemas.openxmlformats.org/officeDocument/2006/relationships/image" Target="../media/image138.png"/><Relationship Id="rId24" Type="http://schemas.openxmlformats.org/officeDocument/2006/relationships/customXml" Target="../ink/ink105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98.xml"/><Relationship Id="rId19" Type="http://schemas.openxmlformats.org/officeDocument/2006/relationships/image" Target="../media/image142.png"/><Relationship Id="rId4" Type="http://schemas.openxmlformats.org/officeDocument/2006/relationships/customXml" Target="../ink/ink95.xml"/><Relationship Id="rId9" Type="http://schemas.openxmlformats.org/officeDocument/2006/relationships/image" Target="../media/image137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139.png"/><Relationship Id="rId18" Type="http://schemas.openxmlformats.org/officeDocument/2006/relationships/customXml" Target="../ink/ink114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11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8.xml"/><Relationship Id="rId11" Type="http://schemas.openxmlformats.org/officeDocument/2006/relationships/image" Target="../media/image138.png"/><Relationship Id="rId24" Type="http://schemas.openxmlformats.org/officeDocument/2006/relationships/customXml" Target="../ink/ink117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10.xml"/><Relationship Id="rId19" Type="http://schemas.openxmlformats.org/officeDocument/2006/relationships/image" Target="../media/image142.png"/><Relationship Id="rId4" Type="http://schemas.openxmlformats.org/officeDocument/2006/relationships/customXml" Target="../ink/ink107.xml"/><Relationship Id="rId9" Type="http://schemas.openxmlformats.org/officeDocument/2006/relationships/image" Target="../media/image137.png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0.png"/><Relationship Id="rId7" Type="http://schemas.openxmlformats.org/officeDocument/2006/relationships/image" Target="../media/image10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655277" cy="2387600"/>
          </a:xfrm>
        </p:spPr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14: Sampling and reconstruction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5DA33-E75D-0FE5-3E01-364CAB99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75" y="176981"/>
            <a:ext cx="3908323" cy="24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4681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Dirac-Delta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F09E1-7A4B-9F31-F15F-523EABDD5178}"/>
              </a:ext>
            </a:extLst>
          </p:cNvPr>
          <p:cNvSpPr txBox="1"/>
          <p:nvPr/>
        </p:nvSpPr>
        <p:spPr>
          <a:xfrm>
            <a:off x="1389413" y="2315688"/>
            <a:ext cx="45809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/>
              <a:t>Zero everywhere else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Unit integral </a:t>
            </a:r>
          </a:p>
          <a:p>
            <a:pPr marL="342900" indent="-342900">
              <a:buAutoNum type="arabicPeriod"/>
            </a:pPr>
            <a:endParaRPr lang="en-US" sz="2400"/>
          </a:p>
          <a:p>
            <a:pPr marL="342900" indent="-342900">
              <a:buAutoNum type="arabicPeriod"/>
            </a:pPr>
            <a:r>
              <a:rPr lang="en-US" sz="2400"/>
              <a:t>Identity function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147228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76" y="366724"/>
            <a:ext cx="7886700" cy="1325563"/>
          </a:xfrm>
        </p:spPr>
        <p:txBody>
          <a:bodyPr/>
          <a:lstStyle/>
          <a:p>
            <a:r>
              <a:rPr lang="en-US"/>
              <a:t>Recall: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975639" y="2376113"/>
            <a:ext cx="15930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au + </a:t>
            </a:r>
            <a:r>
              <a:rPr lang="en-US" sz="2700" err="1"/>
              <a:t>bv</a:t>
            </a:r>
            <a:endParaRPr 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975638" y="3206469"/>
            <a:ext cx="1290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923842" y="2209705"/>
            <a:ext cx="1348169" cy="1694330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820756" y="3972508"/>
            <a:ext cx="91946" cy="2046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565371" y="4022021"/>
            <a:ext cx="128456" cy="105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936178" y="3981628"/>
            <a:ext cx="147242" cy="16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3542108" y="1692287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6521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16071" y="4556869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663694" y="4611183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808443" y="1652171"/>
            <a:ext cx="142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362486" y="4251848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6786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Which vector – unaffected by operator?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3052346" y="2209705"/>
            <a:ext cx="1909486" cy="1694330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2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5490469" y="2209705"/>
            <a:ext cx="1841552" cy="1694330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=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5659370" y="5042076"/>
            <a:ext cx="317427" cy="70648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3706993" y="5096390"/>
            <a:ext cx="508321" cy="5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01AB8-14A8-8A4F-ABC5-4149EDAFEC5D}"/>
              </a:ext>
            </a:extLst>
          </p:cNvPr>
          <p:cNvSpPr txBox="1"/>
          <p:nvPr/>
        </p:nvSpPr>
        <p:spPr>
          <a:xfrm>
            <a:off x="5054799" y="3881410"/>
            <a:ext cx="213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Eigenvector of matrix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7B85E-AE9B-BE48-9844-D039B9E1A7F3}"/>
              </a:ext>
            </a:extLst>
          </p:cNvPr>
          <p:cNvCxnSpPr>
            <a:cxnSpLocks/>
          </p:cNvCxnSpPr>
          <p:nvPr/>
        </p:nvCxnSpPr>
        <p:spPr>
          <a:xfrm flipV="1">
            <a:off x="8405785" y="4737055"/>
            <a:ext cx="819392" cy="17124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8B2E70-52BC-444F-BD63-6353323D746A}"/>
              </a:ext>
            </a:extLst>
          </p:cNvPr>
          <p:cNvGrpSpPr/>
          <p:nvPr/>
        </p:nvGrpSpPr>
        <p:grpSpPr>
          <a:xfrm>
            <a:off x="8772183" y="2313136"/>
            <a:ext cx="905991" cy="1694330"/>
            <a:chOff x="4894737" y="1640541"/>
            <a:chExt cx="1207988" cy="22591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599051-D659-FC47-B8A3-560F9123074D}"/>
                </a:ext>
              </a:extLst>
            </p:cNvPr>
            <p:cNvSpPr txBox="1"/>
            <p:nvPr/>
          </p:nvSpPr>
          <p:spPr>
            <a:xfrm>
              <a:off x="5335120" y="1862417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4C7192-8F7C-4F49-A510-B0683F25F7D1}"/>
                </a:ext>
              </a:extLst>
            </p:cNvPr>
            <p:cNvSpPr txBox="1"/>
            <p:nvPr/>
          </p:nvSpPr>
          <p:spPr>
            <a:xfrm>
              <a:off x="5335120" y="2969558"/>
              <a:ext cx="45832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/>
                <a:t>v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4BDC6261-078D-714A-B803-29986A9FC66C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FED6BE-7405-BC4E-8C23-8C95AEE665AE}"/>
              </a:ext>
            </a:extLst>
          </p:cNvPr>
          <p:cNvSpPr txBox="1"/>
          <p:nvPr/>
        </p:nvSpPr>
        <p:spPr>
          <a:xfrm>
            <a:off x="7408954" y="2826038"/>
            <a:ext cx="128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08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56" y="365127"/>
            <a:ext cx="7886700" cy="1325563"/>
          </a:xfrm>
        </p:spPr>
        <p:txBody>
          <a:bodyPr/>
          <a:lstStyle/>
          <a:p>
            <a:r>
              <a:rPr lang="en-US"/>
              <a:t>Continuous - Eigenfunctions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/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A4483-14B5-5A4A-84CD-B254A276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27" y="2415746"/>
                <a:ext cx="772070" cy="128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F78E3B5-8996-FA45-9182-AA856865108F}"/>
              </a:ext>
            </a:extLst>
          </p:cNvPr>
          <p:cNvSpPr txBox="1"/>
          <p:nvPr/>
        </p:nvSpPr>
        <p:spPr>
          <a:xfrm>
            <a:off x="5709708" y="2273720"/>
            <a:ext cx="24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Eigenfunction of differential operator?</a:t>
            </a:r>
          </a:p>
        </p:txBody>
      </p:sp>
    </p:spTree>
    <p:extLst>
      <p:ext uri="{BB962C8B-B14F-4D97-AF65-F5344CB8AC3E}">
        <p14:creationId xmlns:p14="http://schemas.microsoft.com/office/powerpoint/2010/main" val="382822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809" y="4413545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812469" y="5750679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069" y="5736289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4883749" y="5772639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9362" y="5758231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/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085787-CCB0-8E4F-9C14-4FB1C482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19" y="549117"/>
                <a:ext cx="772070" cy="12856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/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C6DED6-F94D-B043-ABAB-83F16FD86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65" y="4059318"/>
                <a:ext cx="1455568" cy="1311850"/>
              </a:xfrm>
              <a:prstGeom prst="rect">
                <a:avLst/>
              </a:prstGeom>
              <a:blipFill>
                <a:blip r:embed="rId19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14:cNvPr>
              <p14:cNvContentPartPr/>
              <p14:nvPr/>
            </p14:nvContentPartPr>
            <p14:xfrm>
              <a:off x="6449025" y="5396452"/>
              <a:ext cx="39600" cy="53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04EA226-D0C5-E643-9675-00DC10AF2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4625" y="5382062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14:cNvPr>
              <p14:cNvContentPartPr/>
              <p14:nvPr/>
            </p14:nvContentPartPr>
            <p14:xfrm>
              <a:off x="6520305" y="5418412"/>
              <a:ext cx="399600" cy="65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BB668B0-095C-6142-B212-22BF667C44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5918" y="5404004"/>
                <a:ext cx="427655" cy="686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56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Move out of my way. I’m a derivative operator!!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1AE45DE-0431-7C4C-8822-D5DC1E49853E}"/>
              </a:ext>
            </a:extLst>
          </p:cNvPr>
          <p:cNvSpPr/>
          <p:nvPr/>
        </p:nvSpPr>
        <p:spPr>
          <a:xfrm>
            <a:off x="5981932" y="332605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You can’t bully me. Meet your Eigenfunction. You won’t affect me!</a:t>
            </a:r>
          </a:p>
        </p:txBody>
      </p:sp>
    </p:spTree>
    <p:extLst>
      <p:ext uri="{BB962C8B-B14F-4D97-AF65-F5344CB8AC3E}">
        <p14:creationId xmlns:p14="http://schemas.microsoft.com/office/powerpoint/2010/main" val="371421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08285-3E56-D94D-AD9A-06B63BB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2DF08A3E-B487-F748-AC89-BF7B85009689}"/>
              </a:ext>
            </a:extLst>
          </p:cNvPr>
          <p:cNvSpPr/>
          <p:nvPr/>
        </p:nvSpPr>
        <p:spPr>
          <a:xfrm>
            <a:off x="3525794" y="716693"/>
            <a:ext cx="877330" cy="75376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14:cNvPr>
              <p14:cNvContentPartPr/>
              <p14:nvPr/>
            </p14:nvContentPartPr>
            <p14:xfrm>
              <a:off x="3776929" y="1474881"/>
              <a:ext cx="39600" cy="53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BCFE1C-7083-1846-85B6-3C87492E5F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529" y="1460491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14:cNvPr>
              <p14:cNvContentPartPr/>
              <p14:nvPr/>
            </p14:nvContentPartPr>
            <p14:xfrm>
              <a:off x="3848209" y="1496841"/>
              <a:ext cx="399600" cy="65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CD1221-00F5-0F42-B4C0-1ECCC31F5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822" y="1482433"/>
                <a:ext cx="427655" cy="68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14:cNvPr>
              <p14:cNvContentPartPr/>
              <p14:nvPr/>
            </p14:nvContentPartPr>
            <p14:xfrm>
              <a:off x="4303969" y="1085361"/>
              <a:ext cx="600120" cy="10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AEB58-237C-264B-9FFE-EEBAB6AB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560" y="1070961"/>
                <a:ext cx="62821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14:cNvPr>
              <p14:cNvContentPartPr/>
              <p14:nvPr/>
            </p14:nvContentPartPr>
            <p14:xfrm>
              <a:off x="3178969" y="435201"/>
              <a:ext cx="355680" cy="68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DCA28D-C66A-5345-9256-50CE1DBB81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4569" y="420793"/>
                <a:ext cx="383760" cy="717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14:cNvPr>
              <p14:cNvContentPartPr/>
              <p14:nvPr/>
            </p14:nvContentPartPr>
            <p14:xfrm>
              <a:off x="3786289" y="1123881"/>
              <a:ext cx="23292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427686-62AA-D940-8DA6-02C36AEDFA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1867" y="1109481"/>
                <a:ext cx="261043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14:cNvPr>
              <p14:cNvContentPartPr/>
              <p14:nvPr/>
            </p14:nvContentPartPr>
            <p14:xfrm>
              <a:off x="3799249" y="1288041"/>
              <a:ext cx="13608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BD6FC-C760-4F48-BA06-B61962959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4849" y="1273641"/>
                <a:ext cx="164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/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341B7A-FB06-6D42-84CF-00F381204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124" y="4030486"/>
                <a:ext cx="1455568" cy="13118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14:cNvPr>
              <p14:cNvContentPartPr/>
              <p14:nvPr/>
            </p14:nvContentPartPr>
            <p14:xfrm>
              <a:off x="4967784" y="5367620"/>
              <a:ext cx="39600" cy="53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86ABFD-0FD4-DC46-85F6-81B700A711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384" y="5353230"/>
                <a:ext cx="67680" cy="56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14:cNvPr>
              <p14:cNvContentPartPr/>
              <p14:nvPr/>
            </p14:nvContentPartPr>
            <p14:xfrm>
              <a:off x="5039064" y="5389580"/>
              <a:ext cx="399600" cy="65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D939CE-74FA-ED4B-B5A8-D4CB9AE34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4677" y="5375172"/>
                <a:ext cx="427655" cy="6865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loud 1">
            <a:extLst>
              <a:ext uri="{FF2B5EF4-FFF2-40B4-BE49-F238E27FC236}">
                <a16:creationId xmlns:a16="http://schemas.microsoft.com/office/drawing/2014/main" id="{158BB921-79CA-FF40-91A0-658FC4964DED}"/>
              </a:ext>
            </a:extLst>
          </p:cNvPr>
          <p:cNvSpPr/>
          <p:nvPr/>
        </p:nvSpPr>
        <p:spPr>
          <a:xfrm>
            <a:off x="5063413" y="253377"/>
            <a:ext cx="4069893" cy="19523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HA! I 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/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03FAA-6EA2-CE45-81A8-E047F4B78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1" y="540454"/>
                <a:ext cx="780662" cy="1401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14:cNvPr>
              <p14:cNvContentPartPr/>
              <p14:nvPr/>
            </p14:nvContentPartPr>
            <p14:xfrm>
              <a:off x="4747129" y="4399161"/>
              <a:ext cx="4248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7C3CBE-15F9-1E4E-BFA3-09219065379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38129" y="4390161"/>
                <a:ext cx="60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14:cNvPr>
              <p14:cNvContentPartPr/>
              <p14:nvPr/>
            </p14:nvContentPartPr>
            <p14:xfrm>
              <a:off x="5566129" y="4373961"/>
              <a:ext cx="24120" cy="6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892B0B-8F6E-B54D-BC74-2721684960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6993" y="4364961"/>
                <a:ext cx="42027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14:cNvPr>
              <p14:cNvContentPartPr/>
              <p14:nvPr/>
            </p14:nvContentPartPr>
            <p14:xfrm>
              <a:off x="4948729" y="5011161"/>
              <a:ext cx="614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A23C84-A2AC-6844-80FF-170390D19E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39729" y="5002190"/>
                <a:ext cx="632520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14:cNvPr>
              <p14:cNvContentPartPr/>
              <p14:nvPr/>
            </p14:nvContentPartPr>
            <p14:xfrm>
              <a:off x="12863449" y="358052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E1C9D5-7CD7-7642-80E4-4F87D15A03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854449" y="35715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85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02461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412222"/>
            <a:ext cx="2483286" cy="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75511" y="3037024"/>
            <a:ext cx="7136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scaling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27" y="2606911"/>
            <a:ext cx="306181" cy="4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éorie du mouvement de la chaleur dans les corps solides - France Mémoire">
            <a:extLst>
              <a:ext uri="{FF2B5EF4-FFF2-40B4-BE49-F238E27FC236}">
                <a16:creationId xmlns:a16="http://schemas.microsoft.com/office/drawing/2014/main" id="{E19785EA-A5CC-BAF0-AD51-493572B3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811430"/>
            <a:ext cx="7405815" cy="260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Joseph Fourier - Wikipedia">
            <a:extLst>
              <a:ext uri="{FF2B5EF4-FFF2-40B4-BE49-F238E27FC236}">
                <a16:creationId xmlns:a16="http://schemas.microsoft.com/office/drawing/2014/main" id="{461D425F-1A19-5DEA-2757-922AC784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37" y="4347078"/>
            <a:ext cx="1637790" cy="207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FD56-197C-F1C3-0CF9-DE7B95262D3B}"/>
              </a:ext>
            </a:extLst>
          </p:cNvPr>
          <p:cNvSpPr txBox="1"/>
          <p:nvPr/>
        </p:nvSpPr>
        <p:spPr>
          <a:xfrm>
            <a:off x="9581472" y="3943564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Joseph Fourier, 1807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166857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CDE0C1-0CDC-4FD9-B9F6-BB041466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825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/>
              <a:t>Use this to solve differential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Eigenfunction</a:t>
            </a:r>
            <a:r>
              <a:rPr lang="en-GB"/>
              <a:t> of the differential operator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differential equations -&gt; algebraic equations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742" y="2308977"/>
            <a:ext cx="2779818" cy="96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5660" y="312576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2000" kern="0">
                <a:solidFill>
                  <a:srgbClr val="FFFF00"/>
                </a:solidFill>
              </a:rPr>
              <a:t>scaling</a:t>
            </a:r>
            <a:endParaRPr lang="en-GB" sz="2000" kern="0">
              <a:solidFill>
                <a:srgbClr val="FFFF00"/>
              </a:solidFill>
            </a:endParaRPr>
          </a:p>
        </p:txBody>
      </p:sp>
      <p:pic>
        <p:nvPicPr>
          <p:cNvPr id="1030" name="Picture 6" descr="http://latex2png.com/output/latex_9c820c101fb8d5be90402d53daa1d6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43" y="4794849"/>
            <a:ext cx="6235169" cy="10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86743" y="5874784"/>
            <a:ext cx="9893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</a:t>
            </a:r>
            <a:endParaRPr lang="en-GB" sz="1500" kern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9" y="2564320"/>
            <a:ext cx="297581" cy="4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If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 is complex, then sinusoids 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FF159-E0C7-524B-9566-47550008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23CD-8A06-8140-8F65-E2FD07AF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8" t="13888" r="21081" b="60247"/>
          <a:stretch/>
        </p:blipFill>
        <p:spPr>
          <a:xfrm>
            <a:off x="3494902" y="2949876"/>
            <a:ext cx="52021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domain</a:t>
            </a:r>
          </a:p>
        </p:txBody>
      </p:sp>
      <p:pic>
        <p:nvPicPr>
          <p:cNvPr id="4098" name="Picture 2" descr="https://upload.wikimedia.org/wikipedia/commons/2/2b/Fourier_series_and_transfor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59" y="1368819"/>
            <a:ext cx="3865392" cy="309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80751" y="2256775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200" kern="0">
                <a:solidFill>
                  <a:schemeClr val="bg1">
                    <a:lumMod val="50000"/>
                    <a:lumOff val="50000"/>
                  </a:schemeClr>
                </a:solidFill>
              </a:rPr>
              <a:t>Image credits: Wikipedia</a:t>
            </a:r>
            <a:endParaRPr lang="en-GB" sz="1200" ker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Fourier2.jpg">
            <a:extLst>
              <a:ext uri="{FF2B5EF4-FFF2-40B4-BE49-F238E27FC236}">
                <a16:creationId xmlns:a16="http://schemas.microsoft.com/office/drawing/2014/main" id="{D8E84662-C7EF-457E-8835-8548F41B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39" y="2682732"/>
            <a:ext cx="23812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EA03B-114C-42AC-8700-97DD8DA3790C}"/>
              </a:ext>
            </a:extLst>
          </p:cNvPr>
          <p:cNvSpPr/>
          <p:nvPr/>
        </p:nvSpPr>
        <p:spPr>
          <a:xfrm>
            <a:off x="2698810" y="4887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>
                <a:latin typeface="Arial" panose="020B0604020202020204" pitchFamily="34" charset="0"/>
              </a:rPr>
              <a:t>A special trigonometric series which could represent any arbitrary function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57802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continuous Fourier transform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74232" y="2875057"/>
            <a:ext cx="15776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primal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(space, time, etc.)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3407" y="2943097"/>
            <a:ext cx="777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Fourier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Fourier transform: `frequency’ domain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7986" y="4414057"/>
            <a:ext cx="2302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projection onto sin and cos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8671" y="3829744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</a:p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domain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3558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D7BF5F04-E1F8-C347-B476-1B381D259130}"/>
              </a:ext>
            </a:extLst>
          </p:cNvPr>
          <p:cNvSpPr/>
          <p:nvPr/>
        </p:nvSpPr>
        <p:spPr>
          <a:xfrm>
            <a:off x="8713832" y="1047751"/>
            <a:ext cx="1242300" cy="4753564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5C889-FE9B-A14F-8C52-C1390B5E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47750"/>
            <a:ext cx="6350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Fourier Transform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EEA32F-1836-4F43-B375-4155AB074F0C}"/>
              </a:ext>
            </a:extLst>
          </p:cNvPr>
          <p:cNvCxnSpPr>
            <a:cxnSpLocks/>
          </p:cNvCxnSpPr>
          <p:nvPr/>
        </p:nvCxnSpPr>
        <p:spPr>
          <a:xfrm>
            <a:off x="3138616" y="3880022"/>
            <a:ext cx="2615514" cy="1406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457DA8-A98A-C145-862E-A4CC9400976E}"/>
              </a:ext>
            </a:extLst>
          </p:cNvPr>
          <p:cNvCxnSpPr>
            <a:cxnSpLocks/>
          </p:cNvCxnSpPr>
          <p:nvPr/>
        </p:nvCxnSpPr>
        <p:spPr>
          <a:xfrm flipV="1">
            <a:off x="6227805" y="3731742"/>
            <a:ext cx="2957950" cy="1554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FACED8-FAB4-584D-A846-539A9EC6BCDB}"/>
              </a:ext>
            </a:extLst>
          </p:cNvPr>
          <p:cNvCxnSpPr>
            <a:cxnSpLocks/>
          </p:cNvCxnSpPr>
          <p:nvPr/>
        </p:nvCxnSpPr>
        <p:spPr>
          <a:xfrm>
            <a:off x="7803131" y="4357217"/>
            <a:ext cx="161774" cy="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F907C-65A4-584E-BF63-8BCBD125CA7D}"/>
              </a:ext>
            </a:extLst>
          </p:cNvPr>
          <p:cNvCxnSpPr>
            <a:cxnSpLocks/>
          </p:cNvCxnSpPr>
          <p:nvPr/>
        </p:nvCxnSpPr>
        <p:spPr>
          <a:xfrm flipV="1">
            <a:off x="4102768" y="4361448"/>
            <a:ext cx="282743" cy="147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9D3828-F50C-4341-89B9-9362D16D98FB}"/>
              </a:ext>
            </a:extLst>
          </p:cNvPr>
          <p:cNvSpPr txBox="1"/>
          <p:nvPr/>
        </p:nvSpPr>
        <p:spPr>
          <a:xfrm>
            <a:off x="7942023" y="43245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A8380-95D7-1942-A73D-CD8F7DB7E425}"/>
              </a:ext>
            </a:extLst>
          </p:cNvPr>
          <p:cNvSpPr txBox="1"/>
          <p:nvPr/>
        </p:nvSpPr>
        <p:spPr>
          <a:xfrm>
            <a:off x="3856801" y="4406130"/>
            <a:ext cx="28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/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B33126-B7D3-114C-B0D0-4C0A4037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70" y="4806240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/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60D44F-273F-7041-B5B2-39D23718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59" y="4618259"/>
                <a:ext cx="172548" cy="276999"/>
              </a:xfrm>
              <a:prstGeom prst="rect">
                <a:avLst/>
              </a:prstGeom>
              <a:blipFill>
                <a:blip r:embed="rId4"/>
                <a:stretch>
                  <a:fillRect l="-50000" t="-4444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AB96439-5141-D848-BF92-5F96CEDF378C}"/>
              </a:ext>
            </a:extLst>
          </p:cNvPr>
          <p:cNvSpPr txBox="1"/>
          <p:nvPr/>
        </p:nvSpPr>
        <p:spPr>
          <a:xfrm>
            <a:off x="7964905" y="4606185"/>
            <a:ext cx="185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low-frequencies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10C36-02B7-9B45-B25E-099FC0D02A17}"/>
              </a:ext>
            </a:extLst>
          </p:cNvPr>
          <p:cNvSpPr txBox="1"/>
          <p:nvPr/>
        </p:nvSpPr>
        <p:spPr>
          <a:xfrm>
            <a:off x="6412165" y="5132942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6F62-D41F-0C4D-BD55-6C99CC033669}"/>
              </a:ext>
            </a:extLst>
          </p:cNvPr>
          <p:cNvSpPr txBox="1"/>
          <p:nvPr/>
        </p:nvSpPr>
        <p:spPr>
          <a:xfrm>
            <a:off x="8856423" y="3859703"/>
            <a:ext cx="119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high freq.</a:t>
            </a:r>
          </a:p>
        </p:txBody>
      </p:sp>
    </p:spTree>
    <p:extLst>
      <p:ext uri="{BB962C8B-B14F-4D97-AF65-F5344CB8AC3E}">
        <p14:creationId xmlns:p14="http://schemas.microsoft.com/office/powerpoint/2010/main" val="11074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“duals”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4754-1EC3-684F-8D91-C0B9DDADD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2" t="22777" r="42291" b="44460"/>
          <a:stretch/>
        </p:blipFill>
        <p:spPr>
          <a:xfrm>
            <a:off x="6479005" y="1708484"/>
            <a:ext cx="1900989" cy="419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DE978-3EB5-924E-8590-A59A956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63" t="22648" r="48849" b="44578"/>
          <a:stretch/>
        </p:blipFill>
        <p:spPr>
          <a:xfrm>
            <a:off x="3689685" y="1708484"/>
            <a:ext cx="1008648" cy="4084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/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53C7A-0652-864E-90CE-0935E0CF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37" y="1062789"/>
                <a:ext cx="685124" cy="369332"/>
              </a:xfrm>
              <a:prstGeom prst="rect">
                <a:avLst/>
              </a:prstGeom>
              <a:blipFill>
                <a:blip r:embed="rId3"/>
                <a:stretch>
                  <a:fillRect l="-1071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/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5B2E8-7C50-784C-9E39-BA408AB26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47" y="1057213"/>
                <a:ext cx="685124" cy="369332"/>
              </a:xfrm>
              <a:prstGeom prst="rect">
                <a:avLst/>
              </a:prstGeom>
              <a:blipFill>
                <a:blip r:embed="rId4"/>
                <a:stretch>
                  <a:fillRect l="-1517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5EEB1-B198-D347-8236-85A47A65E30B}"/>
              </a:ext>
            </a:extLst>
          </p:cNvPr>
          <p:cNvCxnSpPr>
            <a:cxnSpLocks/>
          </p:cNvCxnSpPr>
          <p:nvPr/>
        </p:nvCxnSpPr>
        <p:spPr>
          <a:xfrm>
            <a:off x="4596063" y="1241879"/>
            <a:ext cx="2322095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3F6C2B-2F73-E149-981D-562F94B30E87}"/>
              </a:ext>
            </a:extLst>
          </p:cNvPr>
          <p:cNvCxnSpPr>
            <a:cxnSpLocks/>
          </p:cNvCxnSpPr>
          <p:nvPr/>
        </p:nvCxnSpPr>
        <p:spPr>
          <a:xfrm>
            <a:off x="4722397" y="1959763"/>
            <a:ext cx="1726530" cy="0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55BE-9A42-154C-B1EE-EFC46581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you take the Fourier transform of?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C7319-73B3-7A40-8E1C-D1E9C25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77" y="1037924"/>
            <a:ext cx="7460957" cy="5386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F56AB-570D-7944-BB5E-C84F64AC2FE0}"/>
              </a:ext>
            </a:extLst>
          </p:cNvPr>
          <p:cNvSpPr txBox="1"/>
          <p:nvPr/>
        </p:nvSpPr>
        <p:spPr>
          <a:xfrm>
            <a:off x="8764172" y="5886898"/>
            <a:ext cx="125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xkcd.com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single sample: 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96" y="2214230"/>
            <a:ext cx="3027632" cy="9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8" y="3232599"/>
            <a:ext cx="6943725" cy="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05207" y="3865808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500" kern="0">
                <a:solidFill>
                  <a:srgbClr val="FFFF00"/>
                </a:solidFill>
              </a:rPr>
              <a:t>frequency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695897" y="3848665"/>
            <a:ext cx="265634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" name="Picture 2" descr="http://latex2png.com/output/latex_9773a52b385cfebf183f88f683a79e7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71" y="1386623"/>
            <a:ext cx="3042906" cy="4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6435" y="2125267"/>
            <a:ext cx="2501153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/>
          <p:cNvSpPr/>
          <p:nvPr/>
        </p:nvSpPr>
        <p:spPr>
          <a:xfrm>
            <a:off x="3746437" y="3202370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ectangle 14"/>
          <p:cNvSpPr/>
          <p:nvPr/>
        </p:nvSpPr>
        <p:spPr>
          <a:xfrm>
            <a:off x="7015903" y="3172143"/>
            <a:ext cx="2834882" cy="10534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2054" name="Picture 6" descr="http://latex2png.com/output/latex_6ae9536933db6fdebee6a9474d2e76d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70" y="2380795"/>
            <a:ext cx="1393335" cy="3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atex2png.com/output/latex_4513fae0d12c8226e9d6d415380b9d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44" y="3534640"/>
            <a:ext cx="1689686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latex2png.com/output/latex_39d2468920408cdea729a7f6b343ed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44" y="3534640"/>
            <a:ext cx="1654071" cy="3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692146" y="2887174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FFFF00"/>
                </a:solidFill>
              </a:rPr>
              <a:t>amplitude = 1</a:t>
            </a:r>
            <a:endParaRPr lang="en-GB" sz="1500" kern="0">
              <a:solidFill>
                <a:srgbClr val="FFFF00"/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4342905" y="2620424"/>
            <a:ext cx="914491" cy="342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TextBox 27"/>
          <p:cNvSpPr txBox="1"/>
          <p:nvPr/>
        </p:nvSpPr>
        <p:spPr>
          <a:xfrm>
            <a:off x="4460861" y="2586833"/>
            <a:ext cx="649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4"/>
            <a:r>
              <a:rPr lang="en-US" sz="1500" kern="0">
                <a:solidFill>
                  <a:srgbClr val="00B0F0"/>
                </a:solidFill>
              </a:rPr>
              <a:t>phase</a:t>
            </a:r>
            <a:endParaRPr lang="en-GB" sz="1500" kern="0">
              <a:solidFill>
                <a:srgbClr val="00B0F0"/>
              </a:solidFill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3811460" y="2787986"/>
            <a:ext cx="63317" cy="342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977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5446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2000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33559" y="896291"/>
            <a:ext cx="8134408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sampling function = sum of Dirac deltas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3488515" y="22859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1"/>
          <p:cNvGrpSpPr/>
          <p:nvPr/>
        </p:nvGrpSpPr>
        <p:grpSpPr>
          <a:xfrm>
            <a:off x="3167044" y="1643052"/>
            <a:ext cx="1000132" cy="500859"/>
            <a:chOff x="1643042" y="857238"/>
            <a:chExt cx="1000132" cy="50085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"/>
          <p:cNvGrpSpPr/>
          <p:nvPr/>
        </p:nvGrpSpPr>
        <p:grpSpPr>
          <a:xfrm>
            <a:off x="3167044" y="2786060"/>
            <a:ext cx="1000132" cy="387147"/>
            <a:chOff x="1643042" y="2041726"/>
            <a:chExt cx="1000132" cy="387147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5"/>
          <p:cNvGrpSpPr/>
          <p:nvPr/>
        </p:nvGrpSpPr>
        <p:grpSpPr>
          <a:xfrm>
            <a:off x="3167044" y="3571878"/>
            <a:ext cx="1000132" cy="387147"/>
            <a:chOff x="1643042" y="2613230"/>
            <a:chExt cx="1000132" cy="387147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14"/>
          <p:cNvGrpSpPr/>
          <p:nvPr/>
        </p:nvGrpSpPr>
        <p:grpSpPr>
          <a:xfrm>
            <a:off x="3167044" y="4327739"/>
            <a:ext cx="1000132" cy="387147"/>
            <a:chOff x="1643042" y="3256172"/>
            <a:chExt cx="1000132" cy="387147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3"/>
          <p:cNvGrpSpPr/>
          <p:nvPr/>
        </p:nvGrpSpPr>
        <p:grpSpPr>
          <a:xfrm>
            <a:off x="3167044" y="5113557"/>
            <a:ext cx="1000132" cy="387147"/>
            <a:chOff x="1643042" y="3827676"/>
            <a:chExt cx="1000132" cy="387147"/>
          </a:xfrm>
        </p:grpSpPr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3523479" y="32146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23479" y="39477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23479" y="4733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+</a:t>
            </a: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8E9F-F325-6C55-3AC0-211E80A0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9392-77A4-4A55-761A-B745C83E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sinusoid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A6B6E-3A89-8405-D6EA-20D1B2B9F5E9}"/>
              </a:ext>
            </a:extLst>
          </p:cNvPr>
          <p:cNvGrpSpPr/>
          <p:nvPr/>
        </p:nvGrpSpPr>
        <p:grpSpPr>
          <a:xfrm>
            <a:off x="1612114" y="2280573"/>
            <a:ext cx="9523682" cy="2933698"/>
            <a:chOff x="-215187" y="2378544"/>
            <a:chExt cx="11523655" cy="29336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46CDAB-65A9-6768-EC4D-0A15F7E4FEAB}"/>
                </a:ext>
              </a:extLst>
            </p:cNvPr>
            <p:cNvGrpSpPr/>
            <p:nvPr/>
          </p:nvGrpSpPr>
          <p:grpSpPr>
            <a:xfrm>
              <a:off x="3069034" y="2378546"/>
              <a:ext cx="4954475" cy="2933696"/>
              <a:chOff x="1556657" y="2378546"/>
              <a:chExt cx="7979229" cy="2933696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5436E951-D2EE-7F1C-B8A1-A86C30FF0CAB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F49D5EA-E7F8-A42D-0C46-648F413BF954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219FD9F-B658-9065-7893-59DC420047AF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9D93D9-84FA-C47A-552E-EAC20A5D1C5D}"/>
                </a:ext>
              </a:extLst>
            </p:cNvPr>
            <p:cNvGrpSpPr/>
            <p:nvPr/>
          </p:nvGrpSpPr>
          <p:grpSpPr>
            <a:xfrm>
              <a:off x="6353993" y="2378545"/>
              <a:ext cx="4954475" cy="2933696"/>
              <a:chOff x="1556657" y="2378546"/>
              <a:chExt cx="7979229" cy="2933696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A370965-3802-16CC-0F5D-4169E998E625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895CB5E-0184-59DC-384D-7DA25420C54B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A3BF8D9-8C32-D92D-429B-0B79CD92BD84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C353A6-C867-88C1-6E51-DCBCA001EE8C}"/>
                </a:ext>
              </a:extLst>
            </p:cNvPr>
            <p:cNvGrpSpPr/>
            <p:nvPr/>
          </p:nvGrpSpPr>
          <p:grpSpPr>
            <a:xfrm>
              <a:off x="-215187" y="2378544"/>
              <a:ext cx="4954475" cy="2933696"/>
              <a:chOff x="1556657" y="2378546"/>
              <a:chExt cx="7979229" cy="2933696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99AB668-3DDD-D287-F792-97CD0DBE9877}"/>
                  </a:ext>
                </a:extLst>
              </p:cNvPr>
              <p:cNvSpPr/>
              <p:nvPr/>
            </p:nvSpPr>
            <p:spPr>
              <a:xfrm>
                <a:off x="1556657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18C2913-6B45-DE9D-CF6F-1A8E4BF003B2}"/>
                  </a:ext>
                </a:extLst>
              </p:cNvPr>
              <p:cNvSpPr/>
              <p:nvPr/>
            </p:nvSpPr>
            <p:spPr>
              <a:xfrm>
                <a:off x="4201885" y="2378547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D004430-837A-770C-4401-7035E2106E0F}"/>
                  </a:ext>
                </a:extLst>
              </p:cNvPr>
              <p:cNvSpPr/>
              <p:nvPr/>
            </p:nvSpPr>
            <p:spPr>
              <a:xfrm>
                <a:off x="6847114" y="2378546"/>
                <a:ext cx="2688772" cy="2933695"/>
              </a:xfrm>
              <a:custGeom>
                <a:avLst/>
                <a:gdLst>
                  <a:gd name="connsiteX0" fmla="*/ 0 w 2688772"/>
                  <a:gd name="connsiteY0" fmla="*/ 1518539 h 2933695"/>
                  <a:gd name="connsiteX1" fmla="*/ 794657 w 2688772"/>
                  <a:gd name="connsiteY1" fmla="*/ 38082 h 2933695"/>
                  <a:gd name="connsiteX2" fmla="*/ 1992086 w 2688772"/>
                  <a:gd name="connsiteY2" fmla="*/ 2901024 h 2933695"/>
                  <a:gd name="connsiteX3" fmla="*/ 2688772 w 2688772"/>
                  <a:gd name="connsiteY3" fmla="*/ 1333482 h 29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88772" h="2933695">
                    <a:moveTo>
                      <a:pt x="0" y="1518539"/>
                    </a:moveTo>
                    <a:cubicBezTo>
                      <a:pt x="231321" y="663103"/>
                      <a:pt x="462643" y="-192332"/>
                      <a:pt x="794657" y="38082"/>
                    </a:cubicBezTo>
                    <a:cubicBezTo>
                      <a:pt x="1126671" y="268496"/>
                      <a:pt x="1676400" y="2685124"/>
                      <a:pt x="1992086" y="2901024"/>
                    </a:cubicBezTo>
                    <a:cubicBezTo>
                      <a:pt x="2307772" y="3116924"/>
                      <a:pt x="2498272" y="2225203"/>
                      <a:pt x="2688772" y="1333482"/>
                    </a:cubicBezTo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83514-A068-FD0A-EF72-A7C09B6B31C3}"/>
              </a:ext>
            </a:extLst>
          </p:cNvPr>
          <p:cNvCxnSpPr/>
          <p:nvPr/>
        </p:nvCxnSpPr>
        <p:spPr>
          <a:xfrm flipV="1">
            <a:off x="838200" y="3747420"/>
            <a:ext cx="10918371" cy="9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8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24206" y="1643770"/>
            <a:ext cx="5779335" cy="464344"/>
          </a:xfrm>
          <a:prstGeom prst="rect">
            <a:avLst/>
          </a:prstGeom>
        </p:spPr>
        <p:txBody>
          <a:bodyPr vert="horz" lIns="61229" tIns="30614" rIns="61229" bIns="30614" rtlCol="0" anchor="ctr">
            <a:normAutofit/>
          </a:bodyPr>
          <a:lstStyle/>
          <a:p>
            <a:pPr algn="ctr" defTabSz="612276">
              <a:spcBef>
                <a:spcPct val="0"/>
              </a:spcBef>
              <a:defRPr/>
            </a:pPr>
            <a:endParaRPr lang="en-US" sz="225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179040" y="179427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endParaRPr lang="en-GB" sz="1500" kern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7688" y="2591670"/>
            <a:ext cx="3851223" cy="1094927"/>
            <a:chOff x="5098173" y="2149535"/>
            <a:chExt cx="6281781" cy="1785949"/>
          </a:xfrm>
        </p:grpSpPr>
        <p:grpSp>
          <p:nvGrpSpPr>
            <p:cNvPr id="9" name="Group 79"/>
            <p:cNvGrpSpPr/>
            <p:nvPr/>
          </p:nvGrpSpPr>
          <p:grpSpPr>
            <a:xfrm>
              <a:off x="5098173" y="2149535"/>
              <a:ext cx="6281781" cy="1428760"/>
              <a:chOff x="1285852" y="3261522"/>
              <a:chExt cx="6281781" cy="1239053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84"/>
            <p:cNvGrpSpPr/>
            <p:nvPr/>
          </p:nvGrpSpPr>
          <p:grpSpPr>
            <a:xfrm>
              <a:off x="5379160" y="3074414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87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84"/>
                <a:endParaRPr lang="en-GB" sz="135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9"/>
            <p:cNvGrpSpPr/>
            <p:nvPr/>
          </p:nvGrpSpPr>
          <p:grpSpPr>
            <a:xfrm>
              <a:off x="5383924" y="2149536"/>
              <a:ext cx="5715040" cy="1342921"/>
              <a:chOff x="1576367" y="1931559"/>
              <a:chExt cx="5715040" cy="982980"/>
            </a:xfrm>
          </p:grpSpPr>
          <p:grpSp>
            <p:nvGrpSpPr>
              <p:cNvPr id="12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784"/>
                  <a:endParaRPr lang="en-GB" sz="1350" kern="0">
                    <a:solidFill>
                      <a:srgbClr val="92D050"/>
                    </a:solidFill>
                  </a:endParaRPr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9422789" y="359455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050" kern="0">
                <a:solidFill>
                  <a:prstClr val="white"/>
                </a:solidFill>
              </a:rPr>
              <a:t>frequency</a:t>
            </a:r>
            <a:endParaRPr lang="en-GB" sz="1050" kern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0117" y="2215486"/>
            <a:ext cx="2387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FFC000"/>
                </a:solidFill>
              </a:rPr>
              <a:t>amplitude (sampling spectrum)</a:t>
            </a:r>
            <a:endParaRPr lang="en-GB" sz="1350" kern="0">
              <a:solidFill>
                <a:srgbClr val="FFC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65532" y="3755285"/>
            <a:ext cx="21259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US" sz="1350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  (sampling spectrum)</a:t>
            </a:r>
            <a:endParaRPr lang="en-GB" sz="1350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2094876" y="1199744"/>
            <a:ext cx="7991532" cy="619125"/>
          </a:xfrm>
        </p:spPr>
        <p:txBody>
          <a:bodyPr>
            <a:noAutofit/>
          </a:bodyPr>
          <a:lstStyle/>
          <a:p>
            <a:pPr algn="ctr"/>
            <a:r>
              <a:rPr lang="en-US"/>
              <a:t>Fourier spectrum of the sampling function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6E8FB5-F7ED-4E90-B5C1-958EB4BE69F1}" type="slidenum">
              <a:rPr lang="en-US" sz="1350" kern="0">
                <a:solidFill>
                  <a:prstClr val="white"/>
                </a:solidFill>
              </a:rPr>
              <a:pPr defTabSz="685800"/>
              <a:t>30</a:t>
            </a:fld>
            <a:endParaRPr lang="en-US" sz="1350" kern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03" y="2469403"/>
            <a:ext cx="2000504" cy="12046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10169" y="2330902"/>
            <a:ext cx="14462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4"/>
            <a:r>
              <a:rPr lang="en-US" sz="1350" kern="0"/>
              <a:t>sampling function</a:t>
            </a:r>
            <a:endParaRPr lang="en-GB" sz="1350" kern="0"/>
          </a:p>
        </p:txBody>
      </p:sp>
      <p:pic>
        <p:nvPicPr>
          <p:cNvPr id="3076" name="Picture 4" descr="http://latex2png.com/output/latex_d619034693d3150f7a373aab436c659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57" y="4301546"/>
            <a:ext cx="3239948" cy="10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2png.com/output/latex_139a6fa3fe4e4609993d9af4a006e46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35" y="4239080"/>
            <a:ext cx="3135154" cy="10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2623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144192" y="3088912"/>
            <a:ext cx="4048154" cy="250033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5376604" y="3160350"/>
            <a:ext cx="3357586" cy="2214578"/>
            <a:chOff x="3714744" y="2143122"/>
            <a:chExt cx="3357586" cy="2214578"/>
          </a:xfrm>
        </p:grpSpPr>
        <p:grpSp>
          <p:nvGrpSpPr>
            <p:cNvPr id="8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Oval 82"/>
          <p:cNvSpPr/>
          <p:nvPr/>
        </p:nvSpPr>
        <p:spPr>
          <a:xfrm>
            <a:off x="6188360" y="3446100"/>
            <a:ext cx="1714512" cy="1714512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94044" y="396480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Real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51036" y="308891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Imaginary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34056" y="5232053"/>
            <a:ext cx="1579278" cy="369332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Complex plane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7170465" y="3427466"/>
            <a:ext cx="142876" cy="1428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88" name="Straight Arrow Connector 87"/>
          <p:cNvCxnSpPr>
            <a:endCxn id="87" idx="4"/>
          </p:cNvCxnSpPr>
          <p:nvPr/>
        </p:nvCxnSpPr>
        <p:spPr>
          <a:xfrm flipV="1">
            <a:off x="7045725" y="3570342"/>
            <a:ext cx="196178" cy="700593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>
            <a:off x="6695016" y="3978694"/>
            <a:ext cx="714380" cy="642942"/>
          </a:xfrm>
          <a:prstGeom prst="arc">
            <a:avLst>
              <a:gd name="adj1" fmla="val 17427481"/>
              <a:gd name="adj2" fmla="val 20974235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51577" y="366651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FFFF00"/>
                </a:solidFill>
              </a:rPr>
              <a:t>amplitude</a:t>
            </a:r>
            <a:endParaRPr lang="en-GB" kern="0">
              <a:solidFill>
                <a:srgbClr val="FFFF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13341" y="39330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</a:t>
            </a:r>
            <a:endParaRPr lang="en-GB" kern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0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0882E-6 L 0.43281 0.2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128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  <p:bldP spid="84" grpId="0"/>
      <p:bldP spid="85" grpId="0"/>
      <p:bldP spid="86" grpId="0" animBg="1"/>
      <p:bldP spid="87" grpId="0" animBg="1"/>
      <p:bldP spid="89" grpId="0" animBg="1"/>
      <p:bldP spid="90" grpId="0"/>
      <p:bldP spid="91" grpId="0"/>
      <p:bldP spid="44" grpId="0" animBg="1"/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90682" y="896291"/>
            <a:ext cx="8420160" cy="6191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Review: 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1679575" y="712789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GB" kern="0">
              <a:solidFill>
                <a:prstClr val="black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727700" y="3580213"/>
            <a:ext cx="4019576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53219" y="52149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primal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9759" y="52149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2309786" y="1785927"/>
            <a:ext cx="2030034" cy="785818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524366" y="200024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62724" y="1643054"/>
            <a:ext cx="3033674" cy="1001111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2595540" y="19288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Dirac delta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83040" y="173312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Fourier transform</a:t>
            </a: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24828" y="259038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kern="0">
                <a:solidFill>
                  <a:prstClr val="white"/>
                </a:solidFill>
              </a:rPr>
              <a:t>Frequency</a:t>
            </a: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4" name="Group 93"/>
          <p:cNvGrpSpPr/>
          <p:nvPr/>
        </p:nvGrpSpPr>
        <p:grpSpPr>
          <a:xfrm>
            <a:off x="2341471" y="1785422"/>
            <a:ext cx="1900519" cy="785818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596068" y="1928804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670728" y="187279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96068" y="278207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376604" y="3098486"/>
            <a:ext cx="4169144" cy="2512472"/>
            <a:chOff x="3772590" y="2384060"/>
            <a:chExt cx="4169144" cy="2512472"/>
          </a:xfrm>
        </p:grpSpPr>
        <p:sp>
          <p:nvSpPr>
            <p:cNvPr id="50" name="Rectangle 49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0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Oval 57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324988" y="3062466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67" name="Straight Arrow Connector 66"/>
            <p:cNvCxnSpPr>
              <a:endCxn id="66" idx="3"/>
            </p:cNvCxnSpPr>
            <p:nvPr/>
          </p:nvCxnSpPr>
          <p:spPr>
            <a:xfrm flipV="1">
              <a:off x="5674124" y="3184418"/>
              <a:ext cx="671788" cy="38166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>
              <a:off x="5323413" y="3205342"/>
              <a:ext cx="1134845" cy="711444"/>
            </a:xfrm>
            <a:prstGeom prst="arc">
              <a:avLst>
                <a:gd name="adj1" fmla="val 19506743"/>
                <a:gd name="adj2" fmla="val 21259519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7301770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336056" y="1852842"/>
            <a:ext cx="0" cy="1216119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7230334" y="2580020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13" name="Group 95"/>
          <p:cNvGrpSpPr/>
          <p:nvPr/>
        </p:nvGrpSpPr>
        <p:grpSpPr>
          <a:xfrm>
            <a:off x="5591946" y="3088913"/>
            <a:ext cx="4169144" cy="2512472"/>
            <a:chOff x="3772590" y="2384060"/>
            <a:chExt cx="4169144" cy="2512472"/>
          </a:xfrm>
        </p:grpSpPr>
        <p:sp>
          <p:nvSpPr>
            <p:cNvPr id="97" name="Rectangle 96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4" name="Group 97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5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Oval 98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822440" y="32599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Real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79432" y="238406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Imaginary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62456" y="4527200"/>
              <a:ext cx="1579278" cy="369332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kern="0">
                  <a:solidFill>
                    <a:prstClr val="white"/>
                  </a:solidFill>
                </a:rPr>
                <a:t>Complex plane</a:t>
              </a:r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386820" y="3845348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white"/>
                </a:solidFill>
              </a:endParaRPr>
            </a:p>
          </p:txBody>
        </p:sp>
        <p:cxnSp>
          <p:nvCxnSpPr>
            <p:cNvPr id="104" name="Straight Arrow Connector 103"/>
            <p:cNvCxnSpPr>
              <a:endCxn id="103" idx="2"/>
            </p:cNvCxnSpPr>
            <p:nvPr/>
          </p:nvCxnSpPr>
          <p:spPr>
            <a:xfrm>
              <a:off x="5687606" y="3545797"/>
              <a:ext cx="699214" cy="37098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Arc 104"/>
            <p:cNvSpPr/>
            <p:nvPr/>
          </p:nvSpPr>
          <p:spPr>
            <a:xfrm>
              <a:off x="5323413" y="3205342"/>
              <a:ext cx="929109" cy="640006"/>
            </a:xfrm>
            <a:prstGeom prst="arc">
              <a:avLst>
                <a:gd name="adj1" fmla="val 21497879"/>
                <a:gd name="adj2" fmla="val 1912657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GB" kern="0">
                <a:solidFill>
                  <a:prstClr val="black"/>
                </a:solidFill>
              </a:endParaRPr>
            </a:p>
          </p:txBody>
        </p:sp>
      </p:grpSp>
      <p:sp>
        <p:nvSpPr>
          <p:cNvPr id="113" name="Oval 112"/>
          <p:cNvSpPr/>
          <p:nvPr/>
        </p:nvSpPr>
        <p:spPr>
          <a:xfrm>
            <a:off x="7229263" y="1921247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258336" y="1924081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256242" y="2258905"/>
            <a:ext cx="142876" cy="1428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88362" y="2098083"/>
            <a:ext cx="2892076" cy="8988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32756" y="2000242"/>
            <a:ext cx="2832888" cy="11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V="1">
            <a:off x="9044851" y="1103901"/>
            <a:ext cx="682335" cy="1396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 animBg="1"/>
      <p:bldP spid="114" grpId="0" animBg="1"/>
      <p:bldP spid="1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convolution?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4" y="150495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3" y="150495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32" y="2451616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4" r="-33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5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1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 of Convolution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3308" y="4443802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/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0B38-1ABD-4046-A3E5-1F8DFF00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91" y="45587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/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C112E-6F1F-C74E-9B0E-F312D793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03" y="2751249"/>
                <a:ext cx="247888" cy="369332"/>
              </a:xfrm>
              <a:prstGeom prst="rect">
                <a:avLst/>
              </a:prstGeom>
              <a:blipFill>
                <a:blip r:embed="rId5"/>
                <a:stretch>
                  <a:fillRect l="-41463" r="-3902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/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54A16-3569-F943-8EE9-E3E28A37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43" y="2751249"/>
                <a:ext cx="261738" cy="369332"/>
              </a:xfrm>
              <a:prstGeom prst="rect">
                <a:avLst/>
              </a:prstGeom>
              <a:blipFill>
                <a:blip r:embed="rId6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/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7B9296-11C9-E34B-ADA6-DD8253CF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1650125"/>
                <a:ext cx="2881110" cy="369332"/>
              </a:xfrm>
              <a:prstGeom prst="rect">
                <a:avLst/>
              </a:prstGeom>
              <a:blipFill>
                <a:blip r:embed="rId7"/>
                <a:stretch>
                  <a:fillRect l="-2119" r="-339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08" y="2751249"/>
                <a:ext cx="3712106" cy="369332"/>
              </a:xfrm>
              <a:prstGeom prst="rect">
                <a:avLst/>
              </a:prstGeom>
              <a:blipFill>
                <a:blip r:embed="rId8"/>
                <a:stretch>
                  <a:fillRect l="-1314" r="-262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/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2245-C937-7740-BA18-C4799ACE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7" y="3848100"/>
                <a:ext cx="2450093" cy="369332"/>
              </a:xfrm>
              <a:prstGeom prst="rect">
                <a:avLst/>
              </a:prstGeom>
              <a:blipFill>
                <a:blip r:embed="rId9"/>
                <a:stretch>
                  <a:fillRect l="-22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theorem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-108376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-108376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 l="-3819" t="-157143" r="-2083" b="-2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/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3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32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6975D-014F-284D-88C1-2AF7CA94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84" y="1842864"/>
                <a:ext cx="5268365" cy="55585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64F161D-0E93-D64E-B09D-B342A693C7A3}"/>
              </a:ext>
            </a:extLst>
          </p:cNvPr>
          <p:cNvSpPr txBox="1"/>
          <p:nvPr/>
        </p:nvSpPr>
        <p:spPr>
          <a:xfrm>
            <a:off x="1888094" y="2574968"/>
            <a:ext cx="368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Fourier transform of a convolution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23B32-533C-2245-BE3F-B67B32B0C1DE}"/>
              </a:ext>
            </a:extLst>
          </p:cNvPr>
          <p:cNvSpPr txBox="1"/>
          <p:nvPr/>
        </p:nvSpPr>
        <p:spPr>
          <a:xfrm>
            <a:off x="6663488" y="2556922"/>
            <a:ext cx="433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product of Fourier transformed functions</a:t>
            </a:r>
          </a:p>
        </p:txBody>
      </p:sp>
    </p:spTree>
    <p:extLst>
      <p:ext uri="{BB962C8B-B14F-4D97-AF65-F5344CB8AC3E}">
        <p14:creationId xmlns:p14="http://schemas.microsoft.com/office/powerpoint/2010/main" val="21115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way to calculate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6DA90-6013-E64B-A52B-E8FCB89E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638175" cy="96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DC65B2-7DC3-CA46-8633-82F1ADB9195F}"/>
              </a:ext>
            </a:extLst>
          </p:cNvPr>
          <p:cNvSpPr txBox="1"/>
          <p:nvPr/>
        </p:nvSpPr>
        <p:spPr>
          <a:xfrm>
            <a:off x="4069681" y="2668003"/>
            <a:ext cx="501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Obtain Fourier transforms F and 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Multiply, so H = F.G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Take the inverse Fourier transform of H</a:t>
            </a:r>
          </a:p>
          <a:p>
            <a:pPr marL="342900" indent="-342900"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h = H</a:t>
            </a:r>
            <a:r>
              <a:rPr lang="en-US" sz="2000" baseline="30000">
                <a:solidFill>
                  <a:schemeClr val="bg1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A737E-C3BF-104F-B0A0-6DD990931E80}"/>
              </a:ext>
            </a:extLst>
          </p:cNvPr>
          <p:cNvSpPr txBox="1"/>
          <p:nvPr/>
        </p:nvSpPr>
        <p:spPr>
          <a:xfrm>
            <a:off x="2346158" y="2716131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2339-436A-CF43-AFE6-A63944046257}"/>
              </a:ext>
            </a:extLst>
          </p:cNvPr>
          <p:cNvSpPr txBox="1"/>
          <p:nvPr/>
        </p:nvSpPr>
        <p:spPr>
          <a:xfrm>
            <a:off x="2346158" y="3329722"/>
            <a:ext cx="242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46500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we apply the Fourier transform?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/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F5177B-0647-BF44-AE36-E30A0F359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27" y="3198167"/>
                <a:ext cx="276857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14:cNvPr>
              <p14:cNvContentPartPr/>
              <p14:nvPr/>
            </p14:nvContentPartPr>
            <p14:xfrm>
              <a:off x="7801598" y="3055093"/>
              <a:ext cx="3114000" cy="9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E7F1F1-6D97-6948-AF4D-CA1B509585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2597" y="3046090"/>
                <a:ext cx="3131642" cy="1008726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9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A0C2-2AAC-6CEF-6064-FB81A1E1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527C-B966-0225-B7B1-59461295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sampling?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1D133-A9A5-5DC7-DE55-3D7A06BD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2" y="149755"/>
            <a:ext cx="7772400" cy="2605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8DA98-D705-3CBB-CC9F-0D42B634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33" y="2124186"/>
            <a:ext cx="7772400" cy="2609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43AB9-8B07-B841-2929-D88A58A7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102340"/>
            <a:ext cx="7772400" cy="260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B684E-C435-D295-1D6F-88A4878EA0DE}"/>
              </a:ext>
            </a:extLst>
          </p:cNvPr>
          <p:cNvSpPr txBox="1"/>
          <p:nvPr/>
        </p:nvSpPr>
        <p:spPr>
          <a:xfrm>
            <a:off x="194732" y="6377459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pbr-book.org</a:t>
            </a:r>
            <a:r>
              <a:rPr lang="en-US" sz="900" dirty="0"/>
              <a:t>/3ed-2018/</a:t>
            </a:r>
            <a:r>
              <a:rPr lang="en-US" sz="900" dirty="0" err="1"/>
              <a:t>Sampling_and_Reconstruction</a:t>
            </a:r>
            <a:r>
              <a:rPr lang="en-US" sz="900" dirty="0"/>
              <a:t>/</a:t>
            </a:r>
            <a:r>
              <a:rPr lang="en-US" sz="900" dirty="0" err="1"/>
              <a:t>Stratified_Sampling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73969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assess sampling and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85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the sampling operation first: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6994952" y="1175009"/>
            <a:ext cx="4247144" cy="2316194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324" t="-2500" r="-6757"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0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2" y="1277226"/>
            <a:ext cx="4091291" cy="2089717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471" t="-2632" r="-35294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D018B4-0AE4-6947-8463-30BA8511487B}"/>
              </a:ext>
            </a:extLst>
          </p:cNvPr>
          <p:cNvCxnSpPr/>
          <p:nvPr/>
        </p:nvCxnSpPr>
        <p:spPr>
          <a:xfrm>
            <a:off x="3929311" y="651080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4E44F-FD84-334D-B5E4-FB231E6C94D3}"/>
              </a:ext>
            </a:extLst>
          </p:cNvPr>
          <p:cNvCxnSpPr>
            <a:cxnSpLocks/>
          </p:cNvCxnSpPr>
          <p:nvPr/>
        </p:nvCxnSpPr>
        <p:spPr>
          <a:xfrm flipV="1">
            <a:off x="4081711" y="417667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2EFA9E-8E93-2849-AA06-415EF89E7E3D}"/>
              </a:ext>
            </a:extLst>
          </p:cNvPr>
          <p:cNvCxnSpPr>
            <a:cxnSpLocks/>
          </p:cNvCxnSpPr>
          <p:nvPr/>
        </p:nvCxnSpPr>
        <p:spPr>
          <a:xfrm flipV="1">
            <a:off x="476951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02E8C-7294-5B4B-916C-EAE99B0E6EE0}"/>
              </a:ext>
            </a:extLst>
          </p:cNvPr>
          <p:cNvCxnSpPr>
            <a:cxnSpLocks/>
          </p:cNvCxnSpPr>
          <p:nvPr/>
        </p:nvCxnSpPr>
        <p:spPr>
          <a:xfrm flipH="1" flipV="1">
            <a:off x="5535519" y="4225670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581F99-9213-4046-A984-C4F6D45C2C28}"/>
              </a:ext>
            </a:extLst>
          </p:cNvPr>
          <p:cNvCxnSpPr>
            <a:cxnSpLocks/>
          </p:cNvCxnSpPr>
          <p:nvPr/>
        </p:nvCxnSpPr>
        <p:spPr>
          <a:xfrm flipV="1">
            <a:off x="6301537" y="5023262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FD274F-E9DB-1445-A9B9-4E9F3FC5150E}"/>
              </a:ext>
            </a:extLst>
          </p:cNvPr>
          <p:cNvCxnSpPr>
            <a:cxnSpLocks/>
          </p:cNvCxnSpPr>
          <p:nvPr/>
        </p:nvCxnSpPr>
        <p:spPr>
          <a:xfrm flipV="1">
            <a:off x="706754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EC92D7-0EE2-C543-A039-4F42C3DEB8B6}"/>
              </a:ext>
            </a:extLst>
          </p:cNvPr>
          <p:cNvCxnSpPr>
            <a:cxnSpLocks/>
          </p:cNvCxnSpPr>
          <p:nvPr/>
        </p:nvCxnSpPr>
        <p:spPr>
          <a:xfrm flipV="1">
            <a:off x="7833557" y="5127171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448761-FB28-1747-B1EE-E1BD8F3E2C01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5AE56-04EE-6B47-ABD1-9D4FAF0BFF9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AC3230-1EF4-FF45-BC69-F37355C09C1A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14:cNvPr>
              <p14:cNvContentPartPr/>
              <p14:nvPr/>
            </p14:nvContentPartPr>
            <p14:xfrm>
              <a:off x="4293360" y="1985760"/>
              <a:ext cx="6215400" cy="64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7A62BE-452A-9371-BF5A-A76494FE3F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1976400"/>
                <a:ext cx="623412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2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these in the Fourier domain?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10389486" y="831723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5882" r="-259091" b="-25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57" r="-328571" b="-1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189777" y="1038849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16667" r="-441176" b="-40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4250158" y="5966979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4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674577" y="2280470"/>
            <a:ext cx="4030577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93074" y="2296238"/>
            <a:ext cx="5034977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59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E3B-1906-7946-A939-DAA89ED2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Intuition: Sampling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41CF61-AB34-234E-ACD4-1361A80F5D76}"/>
              </a:ext>
            </a:extLst>
          </p:cNvPr>
          <p:cNvCxnSpPr/>
          <p:nvPr/>
        </p:nvCxnSpPr>
        <p:spPr>
          <a:xfrm>
            <a:off x="866387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F88FC-D04F-AD40-90B2-3A9517C25206}"/>
              </a:ext>
            </a:extLst>
          </p:cNvPr>
          <p:cNvCxnSpPr>
            <a:cxnSpLocks/>
          </p:cNvCxnSpPr>
          <p:nvPr/>
        </p:nvCxnSpPr>
        <p:spPr>
          <a:xfrm flipV="1">
            <a:off x="1018787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5E42A93-067C-C047-8F3F-7A52AA7F3D74}"/>
              </a:ext>
            </a:extLst>
          </p:cNvPr>
          <p:cNvGrpSpPr/>
          <p:nvPr/>
        </p:nvGrpSpPr>
        <p:grpSpPr>
          <a:xfrm>
            <a:off x="762012" y="2274076"/>
            <a:ext cx="2912684" cy="1002710"/>
            <a:chOff x="4529891" y="1460755"/>
            <a:chExt cx="4030577" cy="100271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14BA02-6DAC-9E4B-9F77-5B9FE3A758AC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BB7055-5202-494C-9DD6-AF8FEFE91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FDE27A-F0DA-8040-9384-7D3866B1B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6D639C-B16C-4143-9256-356F71C58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0F7A5A-450E-BC43-86B2-1AAE027CB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10F245-DC83-CA40-9D27-52341F00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/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09C592-A205-6146-B22C-E637F0D2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43" y="2141970"/>
                <a:ext cx="551241" cy="276999"/>
              </a:xfrm>
              <a:prstGeom prst="rect">
                <a:avLst/>
              </a:prstGeom>
              <a:blipFill>
                <a:blip r:embed="rId2"/>
                <a:stretch>
                  <a:fillRect l="-1428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/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FEE324-DE96-8145-AA24-AECB27400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68" y="331501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80BAF2-EBEA-544D-BFF4-16336A0BDBE3}"/>
              </a:ext>
            </a:extLst>
          </p:cNvPr>
          <p:cNvCxnSpPr/>
          <p:nvPr/>
        </p:nvCxnSpPr>
        <p:spPr>
          <a:xfrm>
            <a:off x="6674256" y="3301112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49E87-B418-F949-A728-9CC6F001A261}"/>
              </a:ext>
            </a:extLst>
          </p:cNvPr>
          <p:cNvCxnSpPr>
            <a:cxnSpLocks/>
          </p:cNvCxnSpPr>
          <p:nvPr/>
        </p:nvCxnSpPr>
        <p:spPr>
          <a:xfrm flipV="1">
            <a:off x="6826656" y="966986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B3B3F-F066-3345-886C-96BB2F45079D}"/>
              </a:ext>
            </a:extLst>
          </p:cNvPr>
          <p:cNvGrpSpPr/>
          <p:nvPr/>
        </p:nvGrpSpPr>
        <p:grpSpPr>
          <a:xfrm>
            <a:off x="6328247" y="2289435"/>
            <a:ext cx="5798926" cy="1002710"/>
            <a:chOff x="4529891" y="1460755"/>
            <a:chExt cx="4030577" cy="10027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434BE-D519-6648-94A7-1D051046B6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ACE1AC-1784-7A4D-92BC-6CB39C8D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F9CB81-52FE-F24B-91EB-E7C28F2A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2017B9-88F1-0040-A55A-F76898785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6D5E6-4E19-8143-8939-EF91236F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27A79-58E5-8146-A7B1-DDA1C45A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/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9C6D82-B73D-114C-B5C4-0FF89D32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48" y="2003470"/>
                <a:ext cx="554895" cy="276999"/>
              </a:xfrm>
              <a:prstGeom prst="rect">
                <a:avLst/>
              </a:prstGeom>
              <a:blipFill>
                <a:blip r:embed="rId4"/>
                <a:stretch>
                  <a:fillRect l="-9890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/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47374-9C2D-6342-BDE2-204B8E32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137" y="3315012"/>
                <a:ext cx="172547" cy="276999"/>
              </a:xfrm>
              <a:prstGeom prst="rect">
                <a:avLst/>
              </a:prstGeom>
              <a:blipFill>
                <a:blip r:embed="rId5"/>
                <a:stretch>
                  <a:fillRect l="-50000" t="-2222" r="-4285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440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in the Fourier Domain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BD64E-8DFA-D144-826C-C72E39D3033D}"/>
              </a:ext>
            </a:extLst>
          </p:cNvPr>
          <p:cNvGrpSpPr/>
          <p:nvPr/>
        </p:nvGrpSpPr>
        <p:grpSpPr>
          <a:xfrm>
            <a:off x="9410323" y="938434"/>
            <a:ext cx="1251710" cy="949426"/>
            <a:chOff x="6096000" y="1323246"/>
            <a:chExt cx="5227026" cy="2625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9A73AE6-4722-1948-B190-C28CF11F035C}"/>
                </a:ext>
              </a:extLst>
            </p:cNvPr>
            <p:cNvCxnSpPr/>
            <p:nvPr/>
          </p:nvCxnSpPr>
          <p:spPr>
            <a:xfrm>
              <a:off x="6287810" y="3657372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606A4B-E9FF-654B-B7B6-7612E56C7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10" y="1323246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608C-7750-4947-8D18-6B7CF978C44D}"/>
                </a:ext>
              </a:extLst>
            </p:cNvPr>
            <p:cNvGrpSpPr/>
            <p:nvPr/>
          </p:nvGrpSpPr>
          <p:grpSpPr>
            <a:xfrm>
              <a:off x="6096000" y="2636730"/>
              <a:ext cx="4030577" cy="1002710"/>
              <a:chOff x="4529891" y="1460755"/>
              <a:chExt cx="4030577" cy="100271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BB27F46-1F4D-1242-BD57-458969588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891" y="2463465"/>
                <a:ext cx="4030577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78B3656-E61D-0B4B-B088-A01656DC6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081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A7E6324-0F6B-ED43-9A2A-1F0F0D69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682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FBD774-FB87-9045-9131-DAA82F349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83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2F56779-38C2-A44A-B725-A229E5E27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84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0E9611-64A9-9948-8FDA-AAC5B045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4850" y="1460755"/>
                <a:ext cx="0" cy="100271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/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accent6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34229-306D-3E43-AA1C-095555F65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566" y="2498230"/>
                  <a:ext cx="55124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1818" t="-12500" r="-259091" b="-28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/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6B93D1-34F8-A54F-B912-70C7A7850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691" y="3671272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0" r="-275000" b="-1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4B2699-2B5F-1447-8E35-F38D78816322}"/>
              </a:ext>
            </a:extLst>
          </p:cNvPr>
          <p:cNvGrpSpPr/>
          <p:nvPr/>
        </p:nvGrpSpPr>
        <p:grpSpPr>
          <a:xfrm>
            <a:off x="731323" y="1277226"/>
            <a:ext cx="1014350" cy="698501"/>
            <a:chOff x="405342" y="1305314"/>
            <a:chExt cx="5035216" cy="24865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C6DFE75-9F55-154A-A154-1B675DD89E14}"/>
                </a:ext>
              </a:extLst>
            </p:cNvPr>
            <p:cNvCxnSpPr/>
            <p:nvPr/>
          </p:nvCxnSpPr>
          <p:spPr>
            <a:xfrm>
              <a:off x="405342" y="3639440"/>
              <a:ext cx="503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C6362A-4F93-6F48-8537-5803BB53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42" y="1305314"/>
              <a:ext cx="0" cy="2486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4175FB7-F169-C746-9709-12F6AAA93F3F}"/>
                </a:ext>
              </a:extLst>
            </p:cNvPr>
            <p:cNvSpPr/>
            <p:nvPr/>
          </p:nvSpPr>
          <p:spPr>
            <a:xfrm>
              <a:off x="577798" y="1354308"/>
              <a:ext cx="4247147" cy="1690705"/>
            </a:xfrm>
            <a:custGeom>
              <a:avLst/>
              <a:gdLst>
                <a:gd name="connsiteX0" fmla="*/ 0 w 4247147"/>
                <a:gd name="connsiteY0" fmla="*/ 1690705 h 1690705"/>
                <a:gd name="connsiteX1" fmla="*/ 583531 w 4247147"/>
                <a:gd name="connsiteY1" fmla="*/ 980842 h 1690705"/>
                <a:gd name="connsiteX2" fmla="*/ 1136984 w 4247147"/>
                <a:gd name="connsiteY2" fmla="*/ 78474 h 1690705"/>
                <a:gd name="connsiteX3" fmla="*/ 1702468 w 4247147"/>
                <a:gd name="connsiteY3" fmla="*/ 138632 h 1690705"/>
                <a:gd name="connsiteX4" fmla="*/ 2466473 w 4247147"/>
                <a:gd name="connsiteY4" fmla="*/ 890605 h 1690705"/>
                <a:gd name="connsiteX5" fmla="*/ 3062037 w 4247147"/>
                <a:gd name="connsiteY5" fmla="*/ 764274 h 1690705"/>
                <a:gd name="connsiteX6" fmla="*/ 3940342 w 4247147"/>
                <a:gd name="connsiteY6" fmla="*/ 788337 h 1690705"/>
                <a:gd name="connsiteX7" fmla="*/ 4247147 w 4247147"/>
                <a:gd name="connsiteY7" fmla="*/ 1335774 h 169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7147" h="1690705">
                  <a:moveTo>
                    <a:pt x="0" y="1690705"/>
                  </a:moveTo>
                  <a:cubicBezTo>
                    <a:pt x="197017" y="1470126"/>
                    <a:pt x="394034" y="1249547"/>
                    <a:pt x="583531" y="980842"/>
                  </a:cubicBezTo>
                  <a:cubicBezTo>
                    <a:pt x="773028" y="712137"/>
                    <a:pt x="950495" y="218842"/>
                    <a:pt x="1136984" y="78474"/>
                  </a:cubicBezTo>
                  <a:cubicBezTo>
                    <a:pt x="1323474" y="-61894"/>
                    <a:pt x="1480887" y="3277"/>
                    <a:pt x="1702468" y="138632"/>
                  </a:cubicBezTo>
                  <a:cubicBezTo>
                    <a:pt x="1924049" y="273987"/>
                    <a:pt x="2239878" y="786331"/>
                    <a:pt x="2466473" y="890605"/>
                  </a:cubicBezTo>
                  <a:cubicBezTo>
                    <a:pt x="2693068" y="994879"/>
                    <a:pt x="2816392" y="781319"/>
                    <a:pt x="3062037" y="764274"/>
                  </a:cubicBezTo>
                  <a:cubicBezTo>
                    <a:pt x="3307682" y="747229"/>
                    <a:pt x="3742824" y="693087"/>
                    <a:pt x="3940342" y="788337"/>
                  </a:cubicBezTo>
                  <a:cubicBezTo>
                    <a:pt x="4137860" y="883587"/>
                    <a:pt x="4192503" y="1109680"/>
                    <a:pt x="4247147" y="13357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/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BFE04B-577D-604E-8B43-893742197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604" y="1789167"/>
                  <a:ext cx="5090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2" t="-7692" r="-441176" b="-36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943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remove aliases?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</p:spTree>
    <p:extLst>
      <p:ext uri="{BB962C8B-B14F-4D97-AF65-F5344CB8AC3E}">
        <p14:creationId xmlns:p14="http://schemas.microsoft.com/office/powerpoint/2010/main" val="306249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sampling (squeezed in Fourier domain)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5813323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7015912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3365755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993284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627642" y="1793656"/>
            <a:ext cx="2375165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CB7E1C-CDF9-EC48-A281-64F91DB903FD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4E2A2AD-3AC6-CF41-88FF-A04615058BD6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03E5B3-57A0-404E-8C05-50BBBB6855D4}"/>
              </a:ext>
            </a:extLst>
          </p:cNvPr>
          <p:cNvSpPr txBox="1"/>
          <p:nvPr/>
        </p:nvSpPr>
        <p:spPr>
          <a:xfrm>
            <a:off x="3013621" y="4072383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aliasing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E9682E-7287-7F4C-984D-E8977B49FD92}"/>
              </a:ext>
            </a:extLst>
          </p:cNvPr>
          <p:cNvCxnSpPr>
            <a:cxnSpLocks/>
          </p:cNvCxnSpPr>
          <p:nvPr/>
        </p:nvCxnSpPr>
        <p:spPr>
          <a:xfrm>
            <a:off x="3761882" y="4415584"/>
            <a:ext cx="1040238" cy="12367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0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Nyquist-Shannon Sampling theorem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E4F85-7756-E541-AD41-262528E8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50" y="2415677"/>
            <a:ext cx="7501699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AAF863-46AA-EE44-A09D-1B1D5C72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21"/>
            <a:ext cx="12192000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reconstruction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14:cNvPr>
              <p14:cNvContentPartPr/>
              <p14:nvPr/>
            </p14:nvContentPartPr>
            <p14:xfrm>
              <a:off x="6825240" y="6203520"/>
              <a:ext cx="50400" cy="10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2009C2-9ED9-3872-7407-5E728AA954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5880" y="6194160"/>
                <a:ext cx="6912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52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9" grpId="0" animBg="1"/>
      <p:bldP spid="30" grpId="0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1ABE-0A1D-6DBF-90BF-6BF36FE4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5AAA-2CDE-B7A4-CC58-C9139C84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65AD16-59B5-61C6-B9D5-873561B1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619250"/>
            <a:ext cx="41783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7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by a box in the Fourier (frequency) domain…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344920" y="349120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5972195" y="3491203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180151" y="3511236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745673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109357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378914" y="281012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742598" y="152004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018033" y="594322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613842" y="467689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033958" y="1811894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527603" y="493702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763347" y="492276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8999091" y="490849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332602" y="493312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116983" y="494481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206730" y="1793656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07135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612643" y="492922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5720847" y="4542567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101722" y="24407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808627" y="24259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156761" y="27829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776767" y="27694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6904987" y="27801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211146" y="27666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</p:spTree>
    <p:extLst>
      <p:ext uri="{BB962C8B-B14F-4D97-AF65-F5344CB8AC3E}">
        <p14:creationId xmlns:p14="http://schemas.microsoft.com/office/powerpoint/2010/main" val="170475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convolution with a reconstruction kernel (in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a convolution with a reconstruction kernel (in the primal, or x)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728151-B1DB-8642-8E19-5D791AF81945}"/>
              </a:ext>
            </a:extLst>
          </p:cNvPr>
          <p:cNvCxnSpPr/>
          <p:nvPr/>
        </p:nvCxnSpPr>
        <p:spPr>
          <a:xfrm>
            <a:off x="4459778" y="-11682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7B6DE-F976-CA45-8EA2-2DCE22BF124C}"/>
              </a:ext>
            </a:extLst>
          </p:cNvPr>
          <p:cNvCxnSpPr>
            <a:cxnSpLocks/>
          </p:cNvCxnSpPr>
          <p:nvPr/>
        </p:nvCxnSpPr>
        <p:spPr>
          <a:xfrm flipH="1">
            <a:off x="6087053" y="-1168261"/>
            <a:ext cx="684280" cy="91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82A5FA-114C-7343-BFDB-2D01D6BD695B}"/>
              </a:ext>
            </a:extLst>
          </p:cNvPr>
          <p:cNvSpPr txBox="1"/>
          <p:nvPr/>
        </p:nvSpPr>
        <p:spPr>
          <a:xfrm>
            <a:off x="5295009" y="-1148228"/>
            <a:ext cx="151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convolve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867FBC-B74B-1943-AA0D-1583DCD13EB9}"/>
              </a:ext>
            </a:extLst>
          </p:cNvPr>
          <p:cNvCxnSpPr>
            <a:cxnSpLocks/>
          </p:cNvCxnSpPr>
          <p:nvPr/>
        </p:nvCxnSpPr>
        <p:spPr>
          <a:xfrm>
            <a:off x="1860531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23B1F6-EB28-FC41-8564-1031A109D298}"/>
              </a:ext>
            </a:extLst>
          </p:cNvPr>
          <p:cNvCxnSpPr>
            <a:cxnSpLocks/>
          </p:cNvCxnSpPr>
          <p:nvPr/>
        </p:nvCxnSpPr>
        <p:spPr>
          <a:xfrm flipV="1">
            <a:off x="3224215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BEFB4-34B2-384E-84A7-76DDCE2E5BAD}"/>
              </a:ext>
            </a:extLst>
          </p:cNvPr>
          <p:cNvCxnSpPr>
            <a:cxnSpLocks/>
          </p:cNvCxnSpPr>
          <p:nvPr/>
        </p:nvCxnSpPr>
        <p:spPr>
          <a:xfrm>
            <a:off x="6493772" y="-1849342"/>
            <a:ext cx="289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65390A-3E8B-F348-B3A6-7583D04491FC}"/>
              </a:ext>
            </a:extLst>
          </p:cNvPr>
          <p:cNvCxnSpPr>
            <a:cxnSpLocks/>
          </p:cNvCxnSpPr>
          <p:nvPr/>
        </p:nvCxnSpPr>
        <p:spPr>
          <a:xfrm flipV="1">
            <a:off x="7857456" y="-3139422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55D0-49E5-D74F-8DF6-8842D1B18A1D}"/>
              </a:ext>
            </a:extLst>
          </p:cNvPr>
          <p:cNvCxnSpPr>
            <a:cxnSpLocks/>
          </p:cNvCxnSpPr>
          <p:nvPr/>
        </p:nvCxnSpPr>
        <p:spPr>
          <a:xfrm>
            <a:off x="1243621" y="2635569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4522B-49BC-5245-A36C-3483FA1DBD1B}"/>
              </a:ext>
            </a:extLst>
          </p:cNvPr>
          <p:cNvCxnSpPr>
            <a:cxnSpLocks/>
          </p:cNvCxnSpPr>
          <p:nvPr/>
        </p:nvCxnSpPr>
        <p:spPr>
          <a:xfrm flipV="1">
            <a:off x="5839430" y="1369239"/>
            <a:ext cx="0" cy="160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6780D0-1691-654B-8CDE-029E052CBB87}"/>
              </a:ext>
            </a:extLst>
          </p:cNvPr>
          <p:cNvGrpSpPr/>
          <p:nvPr/>
        </p:nvGrpSpPr>
        <p:grpSpPr>
          <a:xfrm>
            <a:off x="2148816" y="-2847570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5DDD61-8022-D942-B4E0-F25285592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0C3341-8B15-4640-9DAE-35199F2677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6CCD54-6DAE-3A40-BD27-66FDC0F3833F}"/>
              </a:ext>
            </a:extLst>
          </p:cNvPr>
          <p:cNvGrpSpPr/>
          <p:nvPr/>
        </p:nvGrpSpPr>
        <p:grpSpPr>
          <a:xfrm>
            <a:off x="4753191" y="1629363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55B47F-1828-6E4B-8E45-3AA6AFD02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A2E32B-5EF9-854C-A72D-5FE1E0A003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7332B8-12E3-F149-B38A-5662955F880B}"/>
              </a:ext>
            </a:extLst>
          </p:cNvPr>
          <p:cNvGrpSpPr/>
          <p:nvPr/>
        </p:nvGrpSpPr>
        <p:grpSpPr>
          <a:xfrm>
            <a:off x="6988935" y="1615101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BCAAB4-80C7-624E-B8DD-583A5E4D93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BAE047-28ED-4D42-A396-0073C190DD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5BEC2E-0BF0-E640-9236-E6B4CBFA2E76}"/>
              </a:ext>
            </a:extLst>
          </p:cNvPr>
          <p:cNvGrpSpPr/>
          <p:nvPr/>
        </p:nvGrpSpPr>
        <p:grpSpPr>
          <a:xfrm>
            <a:off x="9224679" y="1600839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354B7F-DAF6-834D-AA47-D0DAE4E3C4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55DC85-33F0-9B49-BA47-88A4243DB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6826BB-1517-3647-855C-463F9802B653}"/>
              </a:ext>
            </a:extLst>
          </p:cNvPr>
          <p:cNvGrpSpPr/>
          <p:nvPr/>
        </p:nvGrpSpPr>
        <p:grpSpPr>
          <a:xfrm>
            <a:off x="2558190" y="1625465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F299D6-5EAD-E740-BE77-413F2B3B45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043CBF-B644-8244-9873-189106B4D5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FDFE46-6E11-0544-B814-951F1631B131}"/>
              </a:ext>
            </a:extLst>
          </p:cNvPr>
          <p:cNvGrpSpPr/>
          <p:nvPr/>
        </p:nvGrpSpPr>
        <p:grpSpPr>
          <a:xfrm>
            <a:off x="342571" y="1637158"/>
            <a:ext cx="2172478" cy="1017235"/>
            <a:chOff x="2033958" y="1811894"/>
            <a:chExt cx="2172478" cy="101723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14:cNvPr>
                <p14:cNvContentPartPr/>
                <p14:nvPr/>
              </p14:nvContentPartPr>
              <p14:xfrm>
                <a:off x="2033958" y="1811894"/>
                <a:ext cx="1085040" cy="10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5F2426-0CF4-3F4D-879D-EF20D93617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15958" y="1703894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14:cNvPr>
                <p14:cNvContentPartPr/>
                <p14:nvPr/>
              </p14:nvContentPartPr>
              <p14:xfrm flipH="1">
                <a:off x="3121396" y="1819689"/>
                <a:ext cx="1085040" cy="10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9B7EE-44AA-CB4D-82CE-E4414FB22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3396" y="1711689"/>
                  <a:ext cx="1120680" cy="12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7FB822-8AE0-DA49-AAA4-13585CA28437}"/>
              </a:ext>
            </a:extLst>
          </p:cNvPr>
          <p:cNvGrpSpPr/>
          <p:nvPr/>
        </p:nvGrpSpPr>
        <p:grpSpPr>
          <a:xfrm>
            <a:off x="6321588" y="-2865808"/>
            <a:ext cx="3282966" cy="1002710"/>
            <a:chOff x="4529891" y="1460755"/>
            <a:chExt cx="4030577" cy="100271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06AAB1-F43D-DD4B-8811-8C7790054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891" y="2463465"/>
              <a:ext cx="403057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7F06CA-4C91-FD4C-ACE9-DACB2315A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081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D49C8F7-E460-3442-811D-334890CF1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82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EC47D26-3FD4-3F49-8B06-B310FA3FA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283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24D99A-16F0-F947-8D26-44EADFDD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884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F045B-4455-A140-85EA-A79681B27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850" y="1460755"/>
              <a:ext cx="0" cy="100271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651A2E-86D4-7940-9762-5BBDD4DDFD0E}"/>
              </a:ext>
            </a:extLst>
          </p:cNvPr>
          <p:cNvCxnSpPr>
            <a:cxnSpLocks/>
          </p:cNvCxnSpPr>
          <p:nvPr/>
        </p:nvCxnSpPr>
        <p:spPr>
          <a:xfrm flipV="1">
            <a:off x="129694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2D8ED172-3460-CA41-B118-79E8373D8F30}"/>
              </a:ext>
            </a:extLst>
          </p:cNvPr>
          <p:cNvCxnSpPr>
            <a:cxnSpLocks/>
          </p:cNvCxnSpPr>
          <p:nvPr/>
        </p:nvCxnSpPr>
        <p:spPr>
          <a:xfrm flipH="1" flipV="1">
            <a:off x="5838231" y="1621568"/>
            <a:ext cx="4518825" cy="1010768"/>
          </a:xfrm>
          <a:prstGeom prst="bentConnector3">
            <a:avLst>
              <a:gd name="adj1" fmla="val 7601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F1FF7C-3534-9A4E-9ECF-068B0A81D8AB}"/>
              </a:ext>
            </a:extLst>
          </p:cNvPr>
          <p:cNvSpPr txBox="1"/>
          <p:nvPr/>
        </p:nvSpPr>
        <p:spPr>
          <a:xfrm>
            <a:off x="1405388" y="2671888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multiply Fourier spectrum by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76689-F839-5B42-A68B-3CB5CDEF0964}"/>
              </a:ext>
            </a:extLst>
          </p:cNvPr>
          <p:cNvSpPr txBox="1"/>
          <p:nvPr/>
        </p:nvSpPr>
        <p:spPr>
          <a:xfrm>
            <a:off x="4216580" y="-2218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870CE6-DD4F-AE42-88F4-8D8431807FC5}"/>
              </a:ext>
            </a:extLst>
          </p:cNvPr>
          <p:cNvSpPr txBox="1"/>
          <p:nvPr/>
        </p:nvSpPr>
        <p:spPr>
          <a:xfrm>
            <a:off x="1923485" y="-22334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D0C5C3-FFB9-8248-9D1D-149B7D2194C3}"/>
              </a:ext>
            </a:extLst>
          </p:cNvPr>
          <p:cNvSpPr txBox="1"/>
          <p:nvPr/>
        </p:nvSpPr>
        <p:spPr>
          <a:xfrm>
            <a:off x="8271619" y="-18765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2B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D0A463-9493-184D-B15C-22C943484CA0}"/>
              </a:ext>
            </a:extLst>
          </p:cNvPr>
          <p:cNvSpPr txBox="1"/>
          <p:nvPr/>
        </p:nvSpPr>
        <p:spPr>
          <a:xfrm>
            <a:off x="8891625" y="-18900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4B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8ED45B-60B9-9441-BA1E-DD931610EE32}"/>
              </a:ext>
            </a:extLst>
          </p:cNvPr>
          <p:cNvSpPr txBox="1"/>
          <p:nvPr/>
        </p:nvSpPr>
        <p:spPr>
          <a:xfrm>
            <a:off x="7019845" y="-1879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-2B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36BED1-8F8B-8048-B33A-593C89A3EFCA}"/>
              </a:ext>
            </a:extLst>
          </p:cNvPr>
          <p:cNvSpPr txBox="1"/>
          <p:nvPr/>
        </p:nvSpPr>
        <p:spPr>
          <a:xfrm>
            <a:off x="6326004" y="-1892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-4B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9ADF79-9C32-A848-9B4A-95C8461969A7}"/>
              </a:ext>
            </a:extLst>
          </p:cNvPr>
          <p:cNvCxnSpPr>
            <a:cxnSpLocks/>
          </p:cNvCxnSpPr>
          <p:nvPr/>
        </p:nvCxnSpPr>
        <p:spPr>
          <a:xfrm>
            <a:off x="945320" y="6085416"/>
            <a:ext cx="1015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4C4048-488F-6943-B69A-305630D31AE8}"/>
              </a:ext>
            </a:extLst>
          </p:cNvPr>
          <p:cNvCxnSpPr>
            <a:cxnSpLocks/>
          </p:cNvCxnSpPr>
          <p:nvPr/>
        </p:nvCxnSpPr>
        <p:spPr>
          <a:xfrm flipV="1">
            <a:off x="4562802" y="3918857"/>
            <a:ext cx="36053" cy="220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0DD0EC-D320-2942-B8C0-A38B669C67ED}"/>
              </a:ext>
            </a:extLst>
          </p:cNvPr>
          <p:cNvSpPr txBox="1"/>
          <p:nvPr/>
        </p:nvSpPr>
        <p:spPr>
          <a:xfrm>
            <a:off x="1738852" y="4894159"/>
            <a:ext cx="35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convolve with kernel g(x)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802BBCD-5FA8-BE49-8B97-C7C6FFC0EB55}"/>
              </a:ext>
            </a:extLst>
          </p:cNvPr>
          <p:cNvSpPr/>
          <p:nvPr/>
        </p:nvSpPr>
        <p:spPr>
          <a:xfrm>
            <a:off x="4367536" y="5071695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F03251-8770-1549-B039-7A95F9B98D84}"/>
              </a:ext>
            </a:extLst>
          </p:cNvPr>
          <p:cNvCxnSpPr>
            <a:cxnSpLocks/>
          </p:cNvCxnSpPr>
          <p:nvPr/>
        </p:nvCxnSpPr>
        <p:spPr>
          <a:xfrm flipV="1">
            <a:off x="507539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E792007-0F2F-AF4A-897A-68B41288AACE}"/>
              </a:ext>
            </a:extLst>
          </p:cNvPr>
          <p:cNvCxnSpPr>
            <a:cxnSpLocks/>
          </p:cNvCxnSpPr>
          <p:nvPr/>
        </p:nvCxnSpPr>
        <p:spPr>
          <a:xfrm flipH="1" flipV="1">
            <a:off x="5841399" y="3834392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B10F6D-B516-744B-95AE-68AC12427F2C}"/>
              </a:ext>
            </a:extLst>
          </p:cNvPr>
          <p:cNvCxnSpPr>
            <a:cxnSpLocks/>
          </p:cNvCxnSpPr>
          <p:nvPr/>
        </p:nvCxnSpPr>
        <p:spPr>
          <a:xfrm flipV="1">
            <a:off x="6607417" y="4631984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2624E2-865B-B543-9688-D6B85A4D7C2E}"/>
              </a:ext>
            </a:extLst>
          </p:cNvPr>
          <p:cNvCxnSpPr>
            <a:cxnSpLocks/>
          </p:cNvCxnSpPr>
          <p:nvPr/>
        </p:nvCxnSpPr>
        <p:spPr>
          <a:xfrm flipV="1">
            <a:off x="737342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E6FE71D-FACA-0343-9F85-CA3545E010FB}"/>
              </a:ext>
            </a:extLst>
          </p:cNvPr>
          <p:cNvCxnSpPr>
            <a:cxnSpLocks/>
          </p:cNvCxnSpPr>
          <p:nvPr/>
        </p:nvCxnSpPr>
        <p:spPr>
          <a:xfrm flipV="1">
            <a:off x="8139437" y="4735893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038FD9-D795-294F-847D-CF32CA7EC9C5}"/>
              </a:ext>
            </a:extLst>
          </p:cNvPr>
          <p:cNvCxnSpPr>
            <a:cxnSpLocks/>
          </p:cNvCxnSpPr>
          <p:nvPr/>
        </p:nvCxnSpPr>
        <p:spPr>
          <a:xfrm flipV="1">
            <a:off x="3052891" y="3221675"/>
            <a:ext cx="0" cy="1490467"/>
          </a:xfrm>
          <a:prstGeom prst="straightConnector1">
            <a:avLst/>
          </a:prstGeom>
          <a:ln w="73025" cmpd="dbl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D109CA-4BB1-6C40-86B7-39484F9CD41B}"/>
              </a:ext>
            </a:extLst>
          </p:cNvPr>
          <p:cNvSpPr txBox="1"/>
          <p:nvPr/>
        </p:nvSpPr>
        <p:spPr>
          <a:xfrm>
            <a:off x="474724" y="3724423"/>
            <a:ext cx="466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Find kernel whose Fourier spectrum best matches this box</a:t>
            </a:r>
          </a:p>
        </p:txBody>
      </p:sp>
    </p:spTree>
    <p:extLst>
      <p:ext uri="{BB962C8B-B14F-4D97-AF65-F5344CB8AC3E}">
        <p14:creationId xmlns:p14="http://schemas.microsoft.com/office/powerpoint/2010/main" val="289565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E238-AB52-694B-B006-BD2CCB37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recap next lecture …</a:t>
            </a:r>
          </a:p>
        </p:txBody>
      </p:sp>
    </p:spTree>
    <p:extLst>
      <p:ext uri="{BB962C8B-B14F-4D97-AF65-F5344CB8AC3E}">
        <p14:creationId xmlns:p14="http://schemas.microsoft.com/office/powerpoint/2010/main" val="25937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Interpolate samples using a fixed function g(x)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554106" y="3764802"/>
            <a:ext cx="1724524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66" y="3891714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8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513 -4.44444E-6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8412 -0.01273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with a `reconstruction kernel’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F19DA9-977D-9040-9703-C47EBA392F74}"/>
              </a:ext>
            </a:extLst>
          </p:cNvPr>
          <p:cNvCxnSpPr>
            <a:cxnSpLocks/>
          </p:cNvCxnSpPr>
          <p:nvPr/>
        </p:nvCxnSpPr>
        <p:spPr>
          <a:xfrm>
            <a:off x="2065423" y="4767512"/>
            <a:ext cx="403057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7A156-379A-224A-8D92-8DAE4FA2C705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43FA5F-612F-9E40-9BAB-57C12A4FF768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CA4CFD-AF95-104F-BD04-BD0FACA17142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5F519-72A5-0345-8E4A-F763A41E7847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248247-C00F-BF40-B6A8-E2E10C2083CD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/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5F789C-F3F8-1D4A-9ACB-D68D8F9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17" y="3226514"/>
                <a:ext cx="509050" cy="276999"/>
              </a:xfrm>
              <a:prstGeom prst="rect">
                <a:avLst/>
              </a:prstGeom>
              <a:blipFill>
                <a:blip r:embed="rId3"/>
                <a:stretch>
                  <a:fillRect l="-15476" t="-2174" r="-1547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/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D40E6-E66C-9B40-A864-7BB66153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99" y="4077359"/>
                <a:ext cx="561885" cy="276999"/>
              </a:xfrm>
              <a:prstGeom prst="rect">
                <a:avLst/>
              </a:prstGeom>
              <a:blipFill>
                <a:blip r:embed="rId4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/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73870C-FE0A-7D4B-B986-E7487070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91" y="4077358"/>
                <a:ext cx="552011" cy="276999"/>
              </a:xfrm>
              <a:prstGeom prst="rect">
                <a:avLst/>
              </a:prstGeom>
              <a:blipFill>
                <a:blip r:embed="rId5"/>
                <a:stretch>
                  <a:fillRect l="-14444" t="-2222" r="-155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/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BD6A1-D3B5-8342-8877-5400352A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82" y="4018855"/>
                <a:ext cx="520719" cy="276999"/>
              </a:xfrm>
              <a:prstGeom prst="rect">
                <a:avLst/>
              </a:prstGeom>
              <a:blipFill>
                <a:blip r:embed="rId6"/>
                <a:stretch>
                  <a:fillRect l="-10588" t="-2174" r="-1647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/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GB" sz="2400" b="0" i="1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EC6EEA-68C3-D14D-85BC-B4652F37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12" y="1117070"/>
                <a:ext cx="3832716" cy="96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/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DC99B34-B037-EC4B-9DCA-556692191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57" y="2187994"/>
                <a:ext cx="144033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0BE3-C421-5748-BADB-5005FD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reduce reconstruction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5B874-D9DB-F54B-B6A2-5D4BA2AA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860" y="0"/>
            <a:ext cx="6223000" cy="38481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B522F-31E4-454C-9400-B40C28BAF35B}"/>
              </a:ext>
            </a:extLst>
          </p:cNvPr>
          <p:cNvCxnSpPr/>
          <p:nvPr/>
        </p:nvCxnSpPr>
        <p:spPr>
          <a:xfrm>
            <a:off x="1576136" y="4812631"/>
            <a:ext cx="5035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A6BC2-EE46-CE44-A782-AF277CCCED80}"/>
              </a:ext>
            </a:extLst>
          </p:cNvPr>
          <p:cNvCxnSpPr>
            <a:cxnSpLocks/>
          </p:cNvCxnSpPr>
          <p:nvPr/>
        </p:nvCxnSpPr>
        <p:spPr>
          <a:xfrm flipV="1">
            <a:off x="1728536" y="2478505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308D2DF3-AF7F-9741-9107-100106BDCFC0}"/>
              </a:ext>
            </a:extLst>
          </p:cNvPr>
          <p:cNvSpPr/>
          <p:nvPr/>
        </p:nvSpPr>
        <p:spPr>
          <a:xfrm>
            <a:off x="1748592" y="2527499"/>
            <a:ext cx="4247147" cy="1690705"/>
          </a:xfrm>
          <a:custGeom>
            <a:avLst/>
            <a:gdLst>
              <a:gd name="connsiteX0" fmla="*/ 0 w 4247147"/>
              <a:gd name="connsiteY0" fmla="*/ 1690705 h 1690705"/>
              <a:gd name="connsiteX1" fmla="*/ 583531 w 4247147"/>
              <a:gd name="connsiteY1" fmla="*/ 980842 h 1690705"/>
              <a:gd name="connsiteX2" fmla="*/ 1136984 w 4247147"/>
              <a:gd name="connsiteY2" fmla="*/ 78474 h 1690705"/>
              <a:gd name="connsiteX3" fmla="*/ 1702468 w 4247147"/>
              <a:gd name="connsiteY3" fmla="*/ 138632 h 1690705"/>
              <a:gd name="connsiteX4" fmla="*/ 2466473 w 4247147"/>
              <a:gd name="connsiteY4" fmla="*/ 890605 h 1690705"/>
              <a:gd name="connsiteX5" fmla="*/ 3062037 w 4247147"/>
              <a:gd name="connsiteY5" fmla="*/ 764274 h 1690705"/>
              <a:gd name="connsiteX6" fmla="*/ 3940342 w 4247147"/>
              <a:gd name="connsiteY6" fmla="*/ 788337 h 1690705"/>
              <a:gd name="connsiteX7" fmla="*/ 4247147 w 4247147"/>
              <a:gd name="connsiteY7" fmla="*/ 1335774 h 16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7147" h="1690705">
                <a:moveTo>
                  <a:pt x="0" y="1690705"/>
                </a:moveTo>
                <a:cubicBezTo>
                  <a:pt x="197017" y="1470126"/>
                  <a:pt x="394034" y="1249547"/>
                  <a:pt x="583531" y="980842"/>
                </a:cubicBezTo>
                <a:cubicBezTo>
                  <a:pt x="773028" y="712137"/>
                  <a:pt x="950495" y="218842"/>
                  <a:pt x="1136984" y="78474"/>
                </a:cubicBezTo>
                <a:cubicBezTo>
                  <a:pt x="1323474" y="-61894"/>
                  <a:pt x="1480887" y="3277"/>
                  <a:pt x="1702468" y="138632"/>
                </a:cubicBezTo>
                <a:cubicBezTo>
                  <a:pt x="1924049" y="273987"/>
                  <a:pt x="2239878" y="786331"/>
                  <a:pt x="2466473" y="890605"/>
                </a:cubicBezTo>
                <a:cubicBezTo>
                  <a:pt x="2693068" y="994879"/>
                  <a:pt x="2816392" y="781319"/>
                  <a:pt x="3062037" y="764274"/>
                </a:cubicBezTo>
                <a:cubicBezTo>
                  <a:pt x="3307682" y="747229"/>
                  <a:pt x="3742824" y="693087"/>
                  <a:pt x="3940342" y="788337"/>
                </a:cubicBezTo>
                <a:cubicBezTo>
                  <a:pt x="4137860" y="883587"/>
                  <a:pt x="4192503" y="1109680"/>
                  <a:pt x="4247147" y="133577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FBDCA-5717-9640-9EA4-2D1C0BCF9944}"/>
              </a:ext>
            </a:extLst>
          </p:cNvPr>
          <p:cNvSpPr txBox="1"/>
          <p:nvPr/>
        </p:nvSpPr>
        <p:spPr>
          <a:xfrm>
            <a:off x="9378616" y="1251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4A460FA-2E9F-854E-B1DB-2FDA37EF276E}"/>
              </a:ext>
            </a:extLst>
          </p:cNvPr>
          <p:cNvSpPr/>
          <p:nvPr/>
        </p:nvSpPr>
        <p:spPr>
          <a:xfrm>
            <a:off x="1708481" y="3764802"/>
            <a:ext cx="1473863" cy="1052222"/>
          </a:xfrm>
          <a:custGeom>
            <a:avLst/>
            <a:gdLst>
              <a:gd name="connsiteX0" fmla="*/ 0 w 1624264"/>
              <a:gd name="connsiteY0" fmla="*/ 1185212 h 1185212"/>
              <a:gd name="connsiteX1" fmla="*/ 421106 w 1624264"/>
              <a:gd name="connsiteY1" fmla="*/ 920517 h 1185212"/>
              <a:gd name="connsiteX2" fmla="*/ 782053 w 1624264"/>
              <a:gd name="connsiteY2" fmla="*/ 101 h 1185212"/>
              <a:gd name="connsiteX3" fmla="*/ 1161048 w 1624264"/>
              <a:gd name="connsiteY3" fmla="*/ 980675 h 1185212"/>
              <a:gd name="connsiteX4" fmla="*/ 1624264 w 1624264"/>
              <a:gd name="connsiteY4" fmla="*/ 1149117 h 11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4264" h="1185212">
                <a:moveTo>
                  <a:pt x="0" y="1185212"/>
                </a:moveTo>
                <a:cubicBezTo>
                  <a:pt x="145382" y="1151623"/>
                  <a:pt x="290764" y="1118035"/>
                  <a:pt x="421106" y="920517"/>
                </a:cubicBezTo>
                <a:cubicBezTo>
                  <a:pt x="551448" y="722999"/>
                  <a:pt x="658729" y="-9925"/>
                  <a:pt x="782053" y="101"/>
                </a:cubicBezTo>
                <a:cubicBezTo>
                  <a:pt x="905377" y="10127"/>
                  <a:pt x="1020679" y="789172"/>
                  <a:pt x="1161048" y="980675"/>
                </a:cubicBezTo>
                <a:cubicBezTo>
                  <a:pt x="1301417" y="1172178"/>
                  <a:pt x="1462840" y="1160647"/>
                  <a:pt x="1624264" y="114911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9F45A0-E7B0-9949-9007-7F086956C70B}"/>
              </a:ext>
            </a:extLst>
          </p:cNvPr>
          <p:cNvSpPr/>
          <p:nvPr/>
        </p:nvSpPr>
        <p:spPr>
          <a:xfrm>
            <a:off x="1744579" y="2534815"/>
            <a:ext cx="4379495" cy="2309786"/>
          </a:xfrm>
          <a:custGeom>
            <a:avLst/>
            <a:gdLst>
              <a:gd name="connsiteX0" fmla="*/ 0 w 4379495"/>
              <a:gd name="connsiteY0" fmla="*/ 2271801 h 2309786"/>
              <a:gd name="connsiteX1" fmla="*/ 318837 w 4379495"/>
              <a:gd name="connsiteY1" fmla="*/ 2145469 h 2309786"/>
              <a:gd name="connsiteX2" fmla="*/ 607595 w 4379495"/>
              <a:gd name="connsiteY2" fmla="*/ 966374 h 2309786"/>
              <a:gd name="connsiteX3" fmla="*/ 824163 w 4379495"/>
              <a:gd name="connsiteY3" fmla="*/ 924264 h 2309786"/>
              <a:gd name="connsiteX4" fmla="*/ 1016668 w 4379495"/>
              <a:gd name="connsiteY4" fmla="*/ 1182943 h 2309786"/>
              <a:gd name="connsiteX5" fmla="*/ 1221205 w 4379495"/>
              <a:gd name="connsiteY5" fmla="*/ 39943 h 2309786"/>
              <a:gd name="connsiteX6" fmla="*/ 1678405 w 4379495"/>
              <a:gd name="connsiteY6" fmla="*/ 310653 h 2309786"/>
              <a:gd name="connsiteX7" fmla="*/ 1810753 w 4379495"/>
              <a:gd name="connsiteY7" fmla="*/ 803948 h 2309786"/>
              <a:gd name="connsiteX8" fmla="*/ 2171700 w 4379495"/>
              <a:gd name="connsiteY8" fmla="*/ 647538 h 2309786"/>
              <a:gd name="connsiteX9" fmla="*/ 2496553 w 4379495"/>
              <a:gd name="connsiteY9" fmla="*/ 1297243 h 2309786"/>
              <a:gd name="connsiteX10" fmla="*/ 2881563 w 4379495"/>
              <a:gd name="connsiteY10" fmla="*/ 821996 h 2309786"/>
              <a:gd name="connsiteX11" fmla="*/ 3338763 w 4379495"/>
              <a:gd name="connsiteY11" fmla="*/ 1249117 h 2309786"/>
              <a:gd name="connsiteX12" fmla="*/ 3675647 w 4379495"/>
              <a:gd name="connsiteY12" fmla="*/ 743790 h 2309786"/>
              <a:gd name="connsiteX13" fmla="*/ 4090737 w 4379495"/>
              <a:gd name="connsiteY13" fmla="*/ 1712332 h 2309786"/>
              <a:gd name="connsiteX14" fmla="*/ 4379495 w 4379495"/>
              <a:gd name="connsiteY14" fmla="*/ 2229690 h 230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79495" h="2309786">
                <a:moveTo>
                  <a:pt x="0" y="2271801"/>
                </a:moveTo>
                <a:cubicBezTo>
                  <a:pt x="108785" y="2317420"/>
                  <a:pt x="217571" y="2363040"/>
                  <a:pt x="318837" y="2145469"/>
                </a:cubicBezTo>
                <a:cubicBezTo>
                  <a:pt x="420103" y="1927898"/>
                  <a:pt x="523374" y="1169908"/>
                  <a:pt x="607595" y="966374"/>
                </a:cubicBezTo>
                <a:cubicBezTo>
                  <a:pt x="691816" y="762840"/>
                  <a:pt x="755984" y="888169"/>
                  <a:pt x="824163" y="924264"/>
                </a:cubicBezTo>
                <a:cubicBezTo>
                  <a:pt x="892342" y="960359"/>
                  <a:pt x="950494" y="1330330"/>
                  <a:pt x="1016668" y="1182943"/>
                </a:cubicBezTo>
                <a:cubicBezTo>
                  <a:pt x="1082842" y="1035556"/>
                  <a:pt x="1110916" y="185325"/>
                  <a:pt x="1221205" y="39943"/>
                </a:cubicBezTo>
                <a:cubicBezTo>
                  <a:pt x="1331494" y="-105439"/>
                  <a:pt x="1580147" y="183319"/>
                  <a:pt x="1678405" y="310653"/>
                </a:cubicBezTo>
                <a:cubicBezTo>
                  <a:pt x="1776663" y="437987"/>
                  <a:pt x="1728537" y="747800"/>
                  <a:pt x="1810753" y="803948"/>
                </a:cubicBezTo>
                <a:cubicBezTo>
                  <a:pt x="1892969" y="860095"/>
                  <a:pt x="2057400" y="565322"/>
                  <a:pt x="2171700" y="647538"/>
                </a:cubicBezTo>
                <a:cubicBezTo>
                  <a:pt x="2286000" y="729754"/>
                  <a:pt x="2378243" y="1268167"/>
                  <a:pt x="2496553" y="1297243"/>
                </a:cubicBezTo>
                <a:cubicBezTo>
                  <a:pt x="2614863" y="1326319"/>
                  <a:pt x="2741195" y="830017"/>
                  <a:pt x="2881563" y="821996"/>
                </a:cubicBezTo>
                <a:cubicBezTo>
                  <a:pt x="3021931" y="813975"/>
                  <a:pt x="3206416" y="1262151"/>
                  <a:pt x="3338763" y="1249117"/>
                </a:cubicBezTo>
                <a:cubicBezTo>
                  <a:pt x="3471110" y="1236083"/>
                  <a:pt x="3550318" y="666587"/>
                  <a:pt x="3675647" y="743790"/>
                </a:cubicBezTo>
                <a:cubicBezTo>
                  <a:pt x="3800976" y="820992"/>
                  <a:pt x="3973429" y="1464682"/>
                  <a:pt x="4090737" y="1712332"/>
                </a:cubicBezTo>
                <a:cubicBezTo>
                  <a:pt x="4208045" y="1959982"/>
                  <a:pt x="4293770" y="2094836"/>
                  <a:pt x="4379495" y="222969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DAEE0-0B3F-1841-82C7-43F73B60FE2D}"/>
              </a:ext>
            </a:extLst>
          </p:cNvPr>
          <p:cNvCxnSpPr>
            <a:cxnSpLocks/>
          </p:cNvCxnSpPr>
          <p:nvPr/>
        </p:nvCxnSpPr>
        <p:spPr>
          <a:xfrm flipV="1">
            <a:off x="241634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CA8943-DB27-BF45-A00C-2ADA6EAF8F19}"/>
              </a:ext>
            </a:extLst>
          </p:cNvPr>
          <p:cNvCxnSpPr>
            <a:cxnSpLocks/>
          </p:cNvCxnSpPr>
          <p:nvPr/>
        </p:nvCxnSpPr>
        <p:spPr>
          <a:xfrm flipH="1" flipV="1">
            <a:off x="3182344" y="2527499"/>
            <a:ext cx="8" cy="22400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1568BC-DD8F-3C42-8D4A-F5C9D84B9E11}"/>
              </a:ext>
            </a:extLst>
          </p:cNvPr>
          <p:cNvCxnSpPr>
            <a:cxnSpLocks/>
          </p:cNvCxnSpPr>
          <p:nvPr/>
        </p:nvCxnSpPr>
        <p:spPr>
          <a:xfrm flipV="1">
            <a:off x="3948362" y="3325091"/>
            <a:ext cx="0" cy="144242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6342B-466C-9043-B91E-D33FC9EA83E4}"/>
              </a:ext>
            </a:extLst>
          </p:cNvPr>
          <p:cNvCxnSpPr>
            <a:cxnSpLocks/>
          </p:cNvCxnSpPr>
          <p:nvPr/>
        </p:nvCxnSpPr>
        <p:spPr>
          <a:xfrm flipV="1">
            <a:off x="471437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713D13-F7C0-B948-B0EA-5F1DF08D5FEE}"/>
              </a:ext>
            </a:extLst>
          </p:cNvPr>
          <p:cNvCxnSpPr>
            <a:cxnSpLocks/>
          </p:cNvCxnSpPr>
          <p:nvPr/>
        </p:nvCxnSpPr>
        <p:spPr>
          <a:xfrm flipV="1">
            <a:off x="5480382" y="3429000"/>
            <a:ext cx="0" cy="13385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3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19D-03A9-4B44-929D-E6347A33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preliminaries: this lecture</a:t>
            </a:r>
          </a:p>
        </p:txBody>
      </p:sp>
    </p:spTree>
    <p:extLst>
      <p:ext uri="{BB962C8B-B14F-4D97-AF65-F5344CB8AC3E}">
        <p14:creationId xmlns:p14="http://schemas.microsoft.com/office/powerpoint/2010/main" val="427292634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</TotalTime>
  <Words>1741</Words>
  <Application>Microsoft Macintosh PowerPoint</Application>
  <PresentationFormat>Widescreen</PresentationFormat>
  <Paragraphs>304</Paragraphs>
  <Slides>54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2_Office Theme</vt:lpstr>
      <vt:lpstr>3_Office Theme</vt:lpstr>
      <vt:lpstr>4_Office Theme</vt:lpstr>
      <vt:lpstr>Office Theme</vt:lpstr>
      <vt:lpstr>Computer Graphics: Rendering</vt:lpstr>
      <vt:lpstr>What is sampling?</vt:lpstr>
      <vt:lpstr>Sampling a sinusoid</vt:lpstr>
      <vt:lpstr>What is sampling?</vt:lpstr>
      <vt:lpstr>Function reconstruction problem</vt:lpstr>
      <vt:lpstr>Interpolate samples using a fixed function g(x)</vt:lpstr>
      <vt:lpstr>Convolution with a `reconstruction kernel’</vt:lpstr>
      <vt:lpstr>How to reduce reconstruction error?</vt:lpstr>
      <vt:lpstr>Some preliminaries: this lecture</vt:lpstr>
      <vt:lpstr>Dirac-Delta distribution</vt:lpstr>
      <vt:lpstr>Dirac-Delta distribution</vt:lpstr>
      <vt:lpstr>Recall: ‘Operate on’ a vector?</vt:lpstr>
      <vt:lpstr>Which vector – unaffected by operator?</vt:lpstr>
      <vt:lpstr>Which vector – unaffected by operator?</vt:lpstr>
      <vt:lpstr>Continuous - Eigenfunctions</vt:lpstr>
      <vt:lpstr>PowerPoint Presentation</vt:lpstr>
      <vt:lpstr>PowerPoint Presentation</vt:lpstr>
      <vt:lpstr>PowerPoint Presentation</vt:lpstr>
      <vt:lpstr>Fourier analysis: origin and intuition</vt:lpstr>
      <vt:lpstr>Use this to solve differential equations</vt:lpstr>
      <vt:lpstr>If  λ  is complex, then sinusoids …</vt:lpstr>
      <vt:lpstr>The Fourier domain</vt:lpstr>
      <vt:lpstr>The continuous Fourier transform</vt:lpstr>
      <vt:lpstr>The Fourier transform: `frequency’ domain</vt:lpstr>
      <vt:lpstr>The Fourier Transform</vt:lpstr>
      <vt:lpstr>Fourier “duals”</vt:lpstr>
      <vt:lpstr>What can you take the Fourier transform of?</vt:lpstr>
      <vt:lpstr>A single sample: </vt:lpstr>
      <vt:lpstr>sampling function = sum of Dirac deltas</vt:lpstr>
      <vt:lpstr>Fourier spectrum of the sampling function</vt:lpstr>
      <vt:lpstr>In the Fourier domain …</vt:lpstr>
      <vt:lpstr>Review: in the Fourier domain …</vt:lpstr>
      <vt:lpstr>Remember convolution?</vt:lpstr>
      <vt:lpstr>Fourier Transform of Convolution ?</vt:lpstr>
      <vt:lpstr>Fourier Transform of Convolution ?</vt:lpstr>
      <vt:lpstr>Fourier Transform of Convolution ?</vt:lpstr>
      <vt:lpstr>Convolution theorem</vt:lpstr>
      <vt:lpstr>Alternative way to calculate convolutions</vt:lpstr>
      <vt:lpstr>What if we apply the Fourier transform?</vt:lpstr>
      <vt:lpstr>How to assess sampling and reconstruction error?</vt:lpstr>
      <vt:lpstr>Focus on the sampling operation first:</vt:lpstr>
      <vt:lpstr>What are these in the Fourier domain?</vt:lpstr>
      <vt:lpstr>Intuition: Sampling function</vt:lpstr>
      <vt:lpstr>Intuition: Sampling function</vt:lpstr>
      <vt:lpstr>Sampling in the Fourier Domain</vt:lpstr>
      <vt:lpstr>How to remove aliases?  </vt:lpstr>
      <vt:lpstr>Sparse sampling (squeezed in Fourier domain)</vt:lpstr>
      <vt:lpstr>Sparse sampling (squeezed in Fourier domain)</vt:lpstr>
      <vt:lpstr>Nyquist-Shannon Sampling theorem</vt:lpstr>
      <vt:lpstr>PowerPoint Presentation</vt:lpstr>
      <vt:lpstr>Multiplication by a box in the Fourier (frequency) domain…</vt:lpstr>
      <vt:lpstr>... convolution with a reconstruction kernel (in x)</vt:lpstr>
      <vt:lpstr>Is a convolution with a reconstruction kernel (in the primal, or x)</vt:lpstr>
      <vt:lpstr>Will recap next lecture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Kartic Subr</cp:lastModifiedBy>
  <cp:revision>30</cp:revision>
  <dcterms:created xsi:type="dcterms:W3CDTF">2016-07-20T08:33:23Z</dcterms:created>
  <dcterms:modified xsi:type="dcterms:W3CDTF">2025-11-04T16:48:26Z</dcterms:modified>
</cp:coreProperties>
</file>